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331" r:id="rId2"/>
    <p:sldId id="298" r:id="rId3"/>
    <p:sldId id="299" r:id="rId4"/>
    <p:sldId id="261" r:id="rId5"/>
    <p:sldId id="262" r:id="rId6"/>
    <p:sldId id="263" r:id="rId7"/>
    <p:sldId id="304" r:id="rId8"/>
    <p:sldId id="360" r:id="rId9"/>
    <p:sldId id="316" r:id="rId10"/>
    <p:sldId id="302" r:id="rId11"/>
    <p:sldId id="346" r:id="rId12"/>
    <p:sldId id="334" r:id="rId13"/>
    <p:sldId id="335" r:id="rId14"/>
    <p:sldId id="336" r:id="rId15"/>
    <p:sldId id="337" r:id="rId16"/>
    <p:sldId id="338" r:id="rId17"/>
    <p:sldId id="330" r:id="rId18"/>
    <p:sldId id="328" r:id="rId19"/>
    <p:sldId id="339" r:id="rId20"/>
    <p:sldId id="341" r:id="rId21"/>
    <p:sldId id="343" r:id="rId22"/>
    <p:sldId id="344" r:id="rId23"/>
    <p:sldId id="354" r:id="rId24"/>
    <p:sldId id="355" r:id="rId25"/>
    <p:sldId id="356" r:id="rId26"/>
    <p:sldId id="357" r:id="rId27"/>
    <p:sldId id="349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77" d="100"/>
          <a:sy n="77" d="100"/>
        </p:scale>
        <p:origin x="-94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1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01D6E1-C7C3-41D2-A3D3-B4A1E8C2C772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C7B0FF-8AA6-4E1F-9456-C7F75D7A6150}">
      <dgm:prSet/>
      <dgm:spPr/>
      <dgm:t>
        <a:bodyPr/>
        <a:lstStyle/>
        <a:p>
          <a:r>
            <a:rPr lang="ru-RU" dirty="0" smtClean="0"/>
            <a:t>Заинтересовать родителей, показать важность данной проблемы,</a:t>
          </a:r>
        </a:p>
        <a:p>
          <a:r>
            <a:rPr lang="ru-RU" dirty="0" smtClean="0"/>
            <a:t>дать теоретические знания;</a:t>
          </a:r>
          <a:endParaRPr lang="ru-RU" dirty="0"/>
        </a:p>
      </dgm:t>
    </dgm:pt>
    <dgm:pt modelId="{2B703010-D529-465E-BFF5-25504AFCB5C2}" type="parTrans" cxnId="{62E58A23-2868-4CEE-9AE9-14BEB7A6AC7C}">
      <dgm:prSet/>
      <dgm:spPr/>
      <dgm:t>
        <a:bodyPr/>
        <a:lstStyle/>
        <a:p>
          <a:endParaRPr lang="ru-RU"/>
        </a:p>
      </dgm:t>
    </dgm:pt>
    <dgm:pt modelId="{890F5097-DFC0-4F1B-8EE3-AB77FE64384D}" type="sibTrans" cxnId="{62E58A23-2868-4CEE-9AE9-14BEB7A6AC7C}">
      <dgm:prSet/>
      <dgm:spPr/>
      <dgm:t>
        <a:bodyPr/>
        <a:lstStyle/>
        <a:p>
          <a:endParaRPr lang="ru-RU"/>
        </a:p>
      </dgm:t>
    </dgm:pt>
    <dgm:pt modelId="{9CA37B52-AFD5-4968-9358-5ED84CE963E8}">
      <dgm:prSet/>
      <dgm:spPr/>
      <dgm:t>
        <a:bodyPr/>
        <a:lstStyle/>
        <a:p>
          <a:r>
            <a:rPr lang="ru-RU" dirty="0" smtClean="0"/>
            <a:t>Обучить  родителей практическим навыкам сохранения и укрепления здоровья детей;</a:t>
          </a:r>
          <a:endParaRPr lang="ru-RU" dirty="0"/>
        </a:p>
      </dgm:t>
    </dgm:pt>
    <dgm:pt modelId="{EED3924E-774B-4675-8415-EAA92B7243D7}" type="parTrans" cxnId="{718F8BC0-228D-4832-98FA-E77B4448FC4A}">
      <dgm:prSet/>
      <dgm:spPr/>
      <dgm:t>
        <a:bodyPr/>
        <a:lstStyle/>
        <a:p>
          <a:endParaRPr lang="ru-RU"/>
        </a:p>
      </dgm:t>
    </dgm:pt>
    <dgm:pt modelId="{E90CA728-EA38-42AF-A2D7-A5E02228180B}" type="sibTrans" cxnId="{718F8BC0-228D-4832-98FA-E77B4448FC4A}">
      <dgm:prSet/>
      <dgm:spPr/>
      <dgm:t>
        <a:bodyPr/>
        <a:lstStyle/>
        <a:p>
          <a:endParaRPr lang="ru-RU"/>
        </a:p>
      </dgm:t>
    </dgm:pt>
    <dgm:pt modelId="{8E5EC0F7-E23B-44C6-A0DA-D10499D235BD}">
      <dgm:prSet/>
      <dgm:spPr/>
      <dgm:t>
        <a:bodyPr/>
        <a:lstStyle/>
        <a:p>
          <a:r>
            <a:rPr lang="ru-RU" dirty="0" smtClean="0"/>
            <a:t>Подобрать консультационный и дидактический материалы (подвижные игры дома)</a:t>
          </a:r>
          <a:endParaRPr lang="ru-RU" dirty="0"/>
        </a:p>
      </dgm:t>
    </dgm:pt>
    <dgm:pt modelId="{F8DB909F-BFE4-447F-840B-84A2E0C83365}" type="sibTrans" cxnId="{419254BD-3099-4A15-9D03-030044BF8761}">
      <dgm:prSet/>
      <dgm:spPr/>
      <dgm:t>
        <a:bodyPr/>
        <a:lstStyle/>
        <a:p>
          <a:endParaRPr lang="ru-RU"/>
        </a:p>
      </dgm:t>
    </dgm:pt>
    <dgm:pt modelId="{86C34934-E5C6-476C-A524-CFD34D55E290}" type="parTrans" cxnId="{419254BD-3099-4A15-9D03-030044BF8761}">
      <dgm:prSet/>
      <dgm:spPr/>
      <dgm:t>
        <a:bodyPr/>
        <a:lstStyle/>
        <a:p>
          <a:endParaRPr lang="ru-RU"/>
        </a:p>
      </dgm:t>
    </dgm:pt>
    <dgm:pt modelId="{1D188B5E-89B4-4E58-B45B-59F007F2CEFC}">
      <dgm:prSet/>
      <dgm:spPr/>
      <dgm:t>
        <a:bodyPr/>
        <a:lstStyle/>
        <a:p>
          <a:r>
            <a:rPr lang="ru-RU" dirty="0" smtClean="0"/>
            <a:t> Организовать работу с родителями по планированию и проведению выходного дня с пользой для физического и психического здоровья детей.</a:t>
          </a:r>
          <a:endParaRPr lang="ru-RU" dirty="0"/>
        </a:p>
      </dgm:t>
    </dgm:pt>
    <dgm:pt modelId="{A4C4E8AA-7885-4BE7-82C6-CF8D2ACC88B7}" type="sibTrans" cxnId="{4B4D61D2-133E-4A37-B88F-E5E3B2C0D0A8}">
      <dgm:prSet/>
      <dgm:spPr/>
      <dgm:t>
        <a:bodyPr/>
        <a:lstStyle/>
        <a:p>
          <a:endParaRPr lang="ru-RU"/>
        </a:p>
      </dgm:t>
    </dgm:pt>
    <dgm:pt modelId="{970EB09D-A8D1-4D0B-9AE7-7ACAE34D8449}" type="parTrans" cxnId="{4B4D61D2-133E-4A37-B88F-E5E3B2C0D0A8}">
      <dgm:prSet/>
      <dgm:spPr/>
      <dgm:t>
        <a:bodyPr/>
        <a:lstStyle/>
        <a:p>
          <a:endParaRPr lang="ru-RU"/>
        </a:p>
      </dgm:t>
    </dgm:pt>
    <dgm:pt modelId="{B02B637B-2F94-476C-89C1-C5FD57E61044}" type="pres">
      <dgm:prSet presAssocID="{0801D6E1-C7C3-41D2-A3D3-B4A1E8C2C7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D453C8-99CC-4D1D-9516-FD94B2AB2DD6}" type="pres">
      <dgm:prSet presAssocID="{1D188B5E-89B4-4E58-B45B-59F007F2CEFC}" presName="boxAndChildren" presStyleCnt="0"/>
      <dgm:spPr/>
    </dgm:pt>
    <dgm:pt modelId="{4F8B5EF1-523F-4A94-B6B9-BEB0D184FD9F}" type="pres">
      <dgm:prSet presAssocID="{1D188B5E-89B4-4E58-B45B-59F007F2CEFC}" presName="parentTextBox" presStyleLbl="node1" presStyleIdx="0" presStyleCnt="4"/>
      <dgm:spPr/>
      <dgm:t>
        <a:bodyPr/>
        <a:lstStyle/>
        <a:p>
          <a:endParaRPr lang="ru-RU"/>
        </a:p>
      </dgm:t>
    </dgm:pt>
    <dgm:pt modelId="{B9ECDE57-2340-4DF6-AEF3-75660603BB5A}" type="pres">
      <dgm:prSet presAssocID="{F8DB909F-BFE4-447F-840B-84A2E0C83365}" presName="sp" presStyleCnt="0"/>
      <dgm:spPr/>
    </dgm:pt>
    <dgm:pt modelId="{4C68724E-4CFF-4E78-8A70-061BD759492F}" type="pres">
      <dgm:prSet presAssocID="{8E5EC0F7-E23B-44C6-A0DA-D10499D235BD}" presName="arrowAndChildren" presStyleCnt="0"/>
      <dgm:spPr/>
    </dgm:pt>
    <dgm:pt modelId="{837F5E3F-5021-42DE-9377-F4EA866ECF91}" type="pres">
      <dgm:prSet presAssocID="{8E5EC0F7-E23B-44C6-A0DA-D10499D235BD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28B44C9A-03CE-41D4-A7C5-7833B52A0AC5}" type="pres">
      <dgm:prSet presAssocID="{E90CA728-EA38-42AF-A2D7-A5E02228180B}" presName="sp" presStyleCnt="0"/>
      <dgm:spPr/>
    </dgm:pt>
    <dgm:pt modelId="{5B4A826A-DF0A-49BD-9373-7AFAC527A837}" type="pres">
      <dgm:prSet presAssocID="{9CA37B52-AFD5-4968-9358-5ED84CE963E8}" presName="arrowAndChildren" presStyleCnt="0"/>
      <dgm:spPr/>
    </dgm:pt>
    <dgm:pt modelId="{781BDA1F-5F5F-4D98-9A1D-F59992D84E56}" type="pres">
      <dgm:prSet presAssocID="{9CA37B52-AFD5-4968-9358-5ED84CE963E8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09FC2B65-B8A2-4B1C-8B0B-89691A0545CA}" type="pres">
      <dgm:prSet presAssocID="{890F5097-DFC0-4F1B-8EE3-AB77FE64384D}" presName="sp" presStyleCnt="0"/>
      <dgm:spPr/>
    </dgm:pt>
    <dgm:pt modelId="{8FD50A15-2BE6-4E19-984D-D4E83735C5E5}" type="pres">
      <dgm:prSet presAssocID="{22C7B0FF-8AA6-4E1F-9456-C7F75D7A6150}" presName="arrowAndChildren" presStyleCnt="0"/>
      <dgm:spPr/>
    </dgm:pt>
    <dgm:pt modelId="{587793D6-F847-4B81-A9C5-E68E3B11FFB8}" type="pres">
      <dgm:prSet presAssocID="{22C7B0FF-8AA6-4E1F-9456-C7F75D7A6150}" presName="parentTextArrow" presStyleLbl="node1" presStyleIdx="3" presStyleCnt="4" custLinFactNeighborX="-3384" custLinFactNeighborY="-6673"/>
      <dgm:spPr/>
      <dgm:t>
        <a:bodyPr/>
        <a:lstStyle/>
        <a:p>
          <a:endParaRPr lang="ru-RU"/>
        </a:p>
      </dgm:t>
    </dgm:pt>
  </dgm:ptLst>
  <dgm:cxnLst>
    <dgm:cxn modelId="{333D7A42-2285-4EFB-A765-7C31312D81C7}" type="presOf" srcId="{1D188B5E-89B4-4E58-B45B-59F007F2CEFC}" destId="{4F8B5EF1-523F-4A94-B6B9-BEB0D184FD9F}" srcOrd="0" destOrd="0" presId="urn:microsoft.com/office/officeart/2005/8/layout/process4"/>
    <dgm:cxn modelId="{718F8BC0-228D-4832-98FA-E77B4448FC4A}" srcId="{0801D6E1-C7C3-41D2-A3D3-B4A1E8C2C772}" destId="{9CA37B52-AFD5-4968-9358-5ED84CE963E8}" srcOrd="1" destOrd="0" parTransId="{EED3924E-774B-4675-8415-EAA92B7243D7}" sibTransId="{E90CA728-EA38-42AF-A2D7-A5E02228180B}"/>
    <dgm:cxn modelId="{62E58A23-2868-4CEE-9AE9-14BEB7A6AC7C}" srcId="{0801D6E1-C7C3-41D2-A3D3-B4A1E8C2C772}" destId="{22C7B0FF-8AA6-4E1F-9456-C7F75D7A6150}" srcOrd="0" destOrd="0" parTransId="{2B703010-D529-465E-BFF5-25504AFCB5C2}" sibTransId="{890F5097-DFC0-4F1B-8EE3-AB77FE64384D}"/>
    <dgm:cxn modelId="{4B4D61D2-133E-4A37-B88F-E5E3B2C0D0A8}" srcId="{0801D6E1-C7C3-41D2-A3D3-B4A1E8C2C772}" destId="{1D188B5E-89B4-4E58-B45B-59F007F2CEFC}" srcOrd="3" destOrd="0" parTransId="{970EB09D-A8D1-4D0B-9AE7-7ACAE34D8449}" sibTransId="{A4C4E8AA-7885-4BE7-82C6-CF8D2ACC88B7}"/>
    <dgm:cxn modelId="{3962063E-8471-4753-B6B9-F0CB302D8F24}" type="presOf" srcId="{0801D6E1-C7C3-41D2-A3D3-B4A1E8C2C772}" destId="{B02B637B-2F94-476C-89C1-C5FD57E61044}" srcOrd="0" destOrd="0" presId="urn:microsoft.com/office/officeart/2005/8/layout/process4"/>
    <dgm:cxn modelId="{F767A9AE-80DC-4C8A-99FA-E5399554DAAD}" type="presOf" srcId="{8E5EC0F7-E23B-44C6-A0DA-D10499D235BD}" destId="{837F5E3F-5021-42DE-9377-F4EA866ECF91}" srcOrd="0" destOrd="0" presId="urn:microsoft.com/office/officeart/2005/8/layout/process4"/>
    <dgm:cxn modelId="{23AAE561-7459-4952-99F4-FE309A12BDF7}" type="presOf" srcId="{22C7B0FF-8AA6-4E1F-9456-C7F75D7A6150}" destId="{587793D6-F847-4B81-A9C5-E68E3B11FFB8}" srcOrd="0" destOrd="0" presId="urn:microsoft.com/office/officeart/2005/8/layout/process4"/>
    <dgm:cxn modelId="{0D030896-A2ED-4CFC-98ED-6D023C1A3E81}" type="presOf" srcId="{9CA37B52-AFD5-4968-9358-5ED84CE963E8}" destId="{781BDA1F-5F5F-4D98-9A1D-F59992D84E56}" srcOrd="0" destOrd="0" presId="urn:microsoft.com/office/officeart/2005/8/layout/process4"/>
    <dgm:cxn modelId="{419254BD-3099-4A15-9D03-030044BF8761}" srcId="{0801D6E1-C7C3-41D2-A3D3-B4A1E8C2C772}" destId="{8E5EC0F7-E23B-44C6-A0DA-D10499D235BD}" srcOrd="2" destOrd="0" parTransId="{86C34934-E5C6-476C-A524-CFD34D55E290}" sibTransId="{F8DB909F-BFE4-447F-840B-84A2E0C83365}"/>
    <dgm:cxn modelId="{70989301-242C-4DBB-B8D6-FBB5C0C7583F}" type="presParOf" srcId="{B02B637B-2F94-476C-89C1-C5FD57E61044}" destId="{21D453C8-99CC-4D1D-9516-FD94B2AB2DD6}" srcOrd="0" destOrd="0" presId="urn:microsoft.com/office/officeart/2005/8/layout/process4"/>
    <dgm:cxn modelId="{0D3553BB-4D65-4FEB-ABB3-B764278AB8EE}" type="presParOf" srcId="{21D453C8-99CC-4D1D-9516-FD94B2AB2DD6}" destId="{4F8B5EF1-523F-4A94-B6B9-BEB0D184FD9F}" srcOrd="0" destOrd="0" presId="urn:microsoft.com/office/officeart/2005/8/layout/process4"/>
    <dgm:cxn modelId="{7F95E828-97D1-4CC3-B675-FEC6F95F8176}" type="presParOf" srcId="{B02B637B-2F94-476C-89C1-C5FD57E61044}" destId="{B9ECDE57-2340-4DF6-AEF3-75660603BB5A}" srcOrd="1" destOrd="0" presId="urn:microsoft.com/office/officeart/2005/8/layout/process4"/>
    <dgm:cxn modelId="{24A2C7B2-292D-4DEE-AED8-8F5A808A838F}" type="presParOf" srcId="{B02B637B-2F94-476C-89C1-C5FD57E61044}" destId="{4C68724E-4CFF-4E78-8A70-061BD759492F}" srcOrd="2" destOrd="0" presId="urn:microsoft.com/office/officeart/2005/8/layout/process4"/>
    <dgm:cxn modelId="{6C856DAE-18D4-4723-A23C-9CD5DFDB02C7}" type="presParOf" srcId="{4C68724E-4CFF-4E78-8A70-061BD759492F}" destId="{837F5E3F-5021-42DE-9377-F4EA866ECF91}" srcOrd="0" destOrd="0" presId="urn:microsoft.com/office/officeart/2005/8/layout/process4"/>
    <dgm:cxn modelId="{E772F368-CFC9-44B2-8875-7826B1AE4CF1}" type="presParOf" srcId="{B02B637B-2F94-476C-89C1-C5FD57E61044}" destId="{28B44C9A-03CE-41D4-A7C5-7833B52A0AC5}" srcOrd="3" destOrd="0" presId="urn:microsoft.com/office/officeart/2005/8/layout/process4"/>
    <dgm:cxn modelId="{212C99EE-7855-4883-87C0-47D3464CB0A4}" type="presParOf" srcId="{B02B637B-2F94-476C-89C1-C5FD57E61044}" destId="{5B4A826A-DF0A-49BD-9373-7AFAC527A837}" srcOrd="4" destOrd="0" presId="urn:microsoft.com/office/officeart/2005/8/layout/process4"/>
    <dgm:cxn modelId="{0D1031AD-FC49-4AC6-BCAA-FC057E81DD1B}" type="presParOf" srcId="{5B4A826A-DF0A-49BD-9373-7AFAC527A837}" destId="{781BDA1F-5F5F-4D98-9A1D-F59992D84E56}" srcOrd="0" destOrd="0" presId="urn:microsoft.com/office/officeart/2005/8/layout/process4"/>
    <dgm:cxn modelId="{E0D6078F-3356-4AFC-86F9-6C4EB970F02A}" type="presParOf" srcId="{B02B637B-2F94-476C-89C1-C5FD57E61044}" destId="{09FC2B65-B8A2-4B1C-8B0B-89691A0545CA}" srcOrd="5" destOrd="0" presId="urn:microsoft.com/office/officeart/2005/8/layout/process4"/>
    <dgm:cxn modelId="{A72DF91D-FEAE-466C-9FA9-F2EB9B146078}" type="presParOf" srcId="{B02B637B-2F94-476C-89C1-C5FD57E61044}" destId="{8FD50A15-2BE6-4E19-984D-D4E83735C5E5}" srcOrd="6" destOrd="0" presId="urn:microsoft.com/office/officeart/2005/8/layout/process4"/>
    <dgm:cxn modelId="{14D434CA-FA7F-4EB6-95A3-06882CA23D81}" type="presParOf" srcId="{8FD50A15-2BE6-4E19-984D-D4E83735C5E5}" destId="{587793D6-F847-4B81-A9C5-E68E3B11FFB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B5EF1-523F-4A94-B6B9-BEB0D184FD9F}">
      <dsp:nvSpPr>
        <dsp:cNvPr id="0" name=""/>
        <dsp:cNvSpPr/>
      </dsp:nvSpPr>
      <dsp:spPr>
        <a:xfrm>
          <a:off x="0" y="4191453"/>
          <a:ext cx="8443914" cy="916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 Организовать работу с родителями по планированию и проведению выходного дня с пользой для физического и психического здоровья детей.</a:t>
          </a:r>
          <a:endParaRPr lang="ru-RU" sz="1900" kern="1200" dirty="0"/>
        </a:p>
      </dsp:txBody>
      <dsp:txXfrm>
        <a:off x="0" y="4191453"/>
        <a:ext cx="8443914" cy="916987"/>
      </dsp:txXfrm>
    </dsp:sp>
    <dsp:sp modelId="{837F5E3F-5021-42DE-9377-F4EA866ECF91}">
      <dsp:nvSpPr>
        <dsp:cNvPr id="0" name=""/>
        <dsp:cNvSpPr/>
      </dsp:nvSpPr>
      <dsp:spPr>
        <a:xfrm rot="10800000">
          <a:off x="0" y="2794881"/>
          <a:ext cx="8443914" cy="141032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Подобрать консультационный и дидактический материалы (подвижные игры дома)</a:t>
          </a:r>
          <a:endParaRPr lang="ru-RU" sz="1900" kern="1200" dirty="0"/>
        </a:p>
      </dsp:txBody>
      <dsp:txXfrm rot="10800000">
        <a:off x="0" y="2794881"/>
        <a:ext cx="8443914" cy="916388"/>
      </dsp:txXfrm>
    </dsp:sp>
    <dsp:sp modelId="{781BDA1F-5F5F-4D98-9A1D-F59992D84E56}">
      <dsp:nvSpPr>
        <dsp:cNvPr id="0" name=""/>
        <dsp:cNvSpPr/>
      </dsp:nvSpPr>
      <dsp:spPr>
        <a:xfrm rot="10800000">
          <a:off x="0" y="1398309"/>
          <a:ext cx="8443914" cy="141032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Обучить  родителей практическим навыкам сохранения и укрепления здоровья детей;</a:t>
          </a:r>
          <a:endParaRPr lang="ru-RU" sz="1900" kern="1200" dirty="0"/>
        </a:p>
      </dsp:txBody>
      <dsp:txXfrm rot="10800000">
        <a:off x="0" y="1398309"/>
        <a:ext cx="8443914" cy="916388"/>
      </dsp:txXfrm>
    </dsp:sp>
    <dsp:sp modelId="{587793D6-F847-4B81-A9C5-E68E3B11FFB8}">
      <dsp:nvSpPr>
        <dsp:cNvPr id="0" name=""/>
        <dsp:cNvSpPr/>
      </dsp:nvSpPr>
      <dsp:spPr>
        <a:xfrm rot="10800000">
          <a:off x="0" y="0"/>
          <a:ext cx="8443914" cy="141032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Заинтересовать родителей, показать важность данной проблемы,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дать теоретические знания;</a:t>
          </a:r>
          <a:endParaRPr lang="ru-RU" sz="1900" kern="1200" dirty="0"/>
        </a:p>
      </dsp:txBody>
      <dsp:txXfrm rot="10800000">
        <a:off x="0" y="0"/>
        <a:ext cx="8443914" cy="916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95848-36CC-4973-89CE-CA7B8B92AC9D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717D5-7EFE-469E-83D3-AD579F80F3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437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717D5-7EFE-469E-83D3-AD579F80F37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7879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717D5-7EFE-469E-83D3-AD579F80F375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787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717D5-7EFE-469E-83D3-AD579F80F375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7879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717D5-7EFE-469E-83D3-AD579F80F375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787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717D5-7EFE-469E-83D3-AD579F80F375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787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717D5-7EFE-469E-83D3-AD579F80F37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787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717D5-7EFE-469E-83D3-AD579F80F37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10241-168E-4771-BE34-5712027FFABF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3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10241-168E-4771-BE34-5712027FFAB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942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717D5-7EFE-469E-83D3-AD579F80F375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787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717D5-7EFE-469E-83D3-AD579F80F375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787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717D5-7EFE-469E-83D3-AD579F80F375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787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717D5-7EFE-469E-83D3-AD579F80F375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787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571472" y="785794"/>
            <a:ext cx="8104414" cy="271464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ru-RU" sz="2000" dirty="0" smtClean="0">
                <a:solidFill>
                  <a:schemeClr val="bg1"/>
                </a:solidFill>
              </a:rPr>
              <a:t>МКОУ Кантемировская ООШ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Проект «Выходные с пользой !» </a:t>
            </a:r>
          </a:p>
        </p:txBody>
      </p:sp>
      <p:sp>
        <p:nvSpPr>
          <p:cNvPr id="9" name="Rectangle 3"/>
          <p:cNvSpPr/>
          <p:nvPr/>
        </p:nvSpPr>
        <p:spPr>
          <a:xfrm>
            <a:off x="5214942" y="3929066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itchFamily="18" charset="0"/>
              </a:rPr>
              <a:t> </a:t>
            </a:r>
            <a:br>
              <a:rPr lang="ru-RU" b="1" i="1" dirty="0" smtClean="0">
                <a:latin typeface="Times New Roman" pitchFamily="18" charset="0"/>
              </a:rPr>
            </a:br>
            <a:r>
              <a:rPr lang="ru-RU" b="1" i="1" dirty="0" smtClean="0">
                <a:solidFill>
                  <a:srgbClr val="CC3300"/>
                </a:solidFill>
                <a:latin typeface="Times New Roman" pitchFamily="18" charset="0"/>
              </a:rPr>
              <a:t/>
            </a:r>
            <a:br>
              <a:rPr lang="ru-RU" b="1" i="1" dirty="0" smtClean="0">
                <a:solidFill>
                  <a:srgbClr val="CC3300"/>
                </a:solidFill>
                <a:latin typeface="Times New Roman" pitchFamily="18" charset="0"/>
              </a:rPr>
            </a:b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Кононенко К.А.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3052" y="260648"/>
            <a:ext cx="4930324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Результаты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проекта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</a:rPr>
              <a:t>: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928670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Получение доступных знаний  </a:t>
            </a:r>
            <a:r>
              <a:rPr lang="ru-RU" dirty="0" smtClean="0"/>
              <a:t>о </a:t>
            </a:r>
            <a:r>
              <a:rPr lang="ru-RU" dirty="0"/>
              <a:t>путях </a:t>
            </a:r>
            <a:r>
              <a:rPr lang="ru-RU" dirty="0" smtClean="0"/>
              <a:t> сохранения </a:t>
            </a:r>
            <a:r>
              <a:rPr lang="ru-RU" dirty="0"/>
              <a:t>и укрепления </a:t>
            </a:r>
            <a:r>
              <a:rPr lang="ru-RU" dirty="0" smtClean="0"/>
              <a:t> здоровья.</a:t>
            </a:r>
            <a:endParaRPr lang="ru-RU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 smtClean="0"/>
              <a:t>Повышение компетентности  </a:t>
            </a:r>
            <a:r>
              <a:rPr lang="ru-RU" dirty="0"/>
              <a:t>родителей </a:t>
            </a:r>
            <a:r>
              <a:rPr lang="ru-RU" dirty="0" smtClean="0"/>
              <a:t>.</a:t>
            </a:r>
            <a:endParaRPr lang="ru-RU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 smtClean="0"/>
              <a:t> Пополнение картотеки загадок </a:t>
            </a:r>
            <a:r>
              <a:rPr lang="ru-RU" dirty="0"/>
              <a:t>о предметах личной </a:t>
            </a:r>
            <a:r>
              <a:rPr lang="ru-RU" dirty="0" smtClean="0"/>
              <a:t>гигиены,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  правилах безопасного поведения.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 smtClean="0"/>
              <a:t>Приобретение опыта работы с родителями воспитанников.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 smtClean="0"/>
              <a:t>Презентация проекта на педагогическом совете.</a:t>
            </a:r>
            <a:endParaRPr lang="ru-RU" dirty="0"/>
          </a:p>
          <a:p>
            <a:pPr>
              <a:lnSpc>
                <a:spcPct val="150000"/>
              </a:lnSpc>
            </a:pP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8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500042"/>
            <a:ext cx="8858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28604"/>
            <a:ext cx="83582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               Список использованной литературы :</a:t>
            </a:r>
          </a:p>
          <a:p>
            <a:endParaRPr lang="ru-RU" sz="2400" dirty="0" smtClean="0"/>
          </a:p>
          <a:p>
            <a:r>
              <a:rPr lang="ru-RU" dirty="0" smtClean="0"/>
              <a:t>                                             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1071546"/>
            <a:ext cx="6286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1751462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Общеобразовательная 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рограмма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«От рождения до школы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</a:t>
            </a:r>
            <a:r>
              <a:rPr lang="ru-RU" sz="14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Н.Е.Вераксы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Т.С.Комаровой;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Москва  </a:t>
            </a:r>
            <a:r>
              <a:rPr kumimoji="0" lang="ru-RU" sz="1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Мозайка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Синтез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2011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«Воспитание основ здорового образа жизни у малышей» Голицына Н.С., </a:t>
            </a:r>
            <a:r>
              <a:rPr lang="ru-RU" sz="14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Шумова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И.М.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Москва 2008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«Формирование представлений о здоровом образе жизни у дошкольников» И.М.Новикова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Москва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Мозайка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-Синтез 2010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4.Методическое пособие «Приобщаем дошкольников к здоровому образу жизни» - Москва 2012г.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5.«Физическое развитие и здоровье детей 3-7 лет», автор С.С.Прищепа, Москва 2009г.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чебно-методические журналы: «Управление ДОУ», «Дошкольное воспитание», «Ребенок в детском саду», «Дошкольная педагогика», «Обруч», «Воспитатель ДОУ».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7.«Тематические физкультурные занятия и праздники в дошкольном учреждении»,  А.П.Щербак.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Моргунова О.Н. «Физкультурно-оздоровительная работа в ДОУ», Сфера, 2006.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9. «Психосоматическая гимнастика»  </a:t>
            </a:r>
            <a:r>
              <a:rPr lang="ru-RU" sz="1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Т.В.Нестерюк</a:t>
            </a: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10.Интернет ресурсы</a:t>
            </a: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nsportal.ru 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045" y="116632"/>
            <a:ext cx="8258204" cy="70799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Приложение №1</a:t>
            </a:r>
            <a:br>
              <a:rPr lang="ru-RU" sz="2400" dirty="0" smtClean="0"/>
            </a:br>
            <a:r>
              <a:rPr lang="ru-RU" sz="2400" dirty="0" smtClean="0"/>
              <a:t>План – конспект беседы: «Чистота –залог здоровья»</a:t>
            </a: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77483" y="621890"/>
            <a:ext cx="8186766" cy="584043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 Я предлагаю отправиться в путешествие в город здоровья. Хотите?</a:t>
            </a:r>
          </a:p>
          <a:p>
            <a:r>
              <a:rPr lang="ru-RU" dirty="0" smtClean="0"/>
              <a:t>Дети: Да!</a:t>
            </a:r>
          </a:p>
          <a:p>
            <a:r>
              <a:rPr lang="ru-RU" dirty="0" smtClean="0"/>
              <a:t>Воспитатель:  Как вы думаете, что значит быть здоровым?</a:t>
            </a:r>
          </a:p>
          <a:p>
            <a:r>
              <a:rPr lang="ru-RU" dirty="0" smtClean="0"/>
              <a:t>Дети:  Быть здоровым это значит быть сильным, не болеть, быть крепким, выносливым, не кашлять, не чихать, закаляться, есть больше овощей и фруктов.</a:t>
            </a:r>
          </a:p>
          <a:p>
            <a:r>
              <a:rPr lang="ru-RU" dirty="0" smtClean="0"/>
              <a:t>Воспитатель: Итак, на чем поедем? Давайте на автобусе. Вставайте за мной, я буду вашим водителем, повезу вас в город здоровья. </a:t>
            </a:r>
          </a:p>
          <a:p>
            <a:r>
              <a:rPr lang="ru-RU" dirty="0" smtClean="0"/>
              <a:t>Едем под музыку. У воспитателя в руках руль, дети друг за другом двигаются  по группе. Подъезжаем к плакату «Спорт»</a:t>
            </a:r>
          </a:p>
          <a:p>
            <a:r>
              <a:rPr lang="ru-RU" dirty="0" smtClean="0"/>
              <a:t>- Вот и первая остановка. Она называется «Спортивная»</a:t>
            </a:r>
          </a:p>
          <a:p>
            <a:r>
              <a:rPr lang="ru-RU" dirty="0" smtClean="0"/>
              <a:t>«Всем известно, всем понятно, что здоровым быть приятно! Только надо знать, как здоровым стать. Приучай себя к порядку, делай каждый день… »</a:t>
            </a:r>
          </a:p>
          <a:p>
            <a:r>
              <a:rPr lang="ru-RU" dirty="0" smtClean="0"/>
              <a:t>Дети: Зарядку!</a:t>
            </a:r>
          </a:p>
          <a:p>
            <a:r>
              <a:rPr lang="ru-RU" dirty="0" smtClean="0"/>
              <a:t>- Ребята, а для чего делают зарядку?</a:t>
            </a:r>
          </a:p>
          <a:p>
            <a:r>
              <a:rPr lang="ru-RU" dirty="0" smtClean="0"/>
              <a:t>Дети: Чтобы проснуться, быть здоровым, зарядиться бодростью.</a:t>
            </a:r>
          </a:p>
          <a:p>
            <a:r>
              <a:rPr lang="ru-RU" dirty="0" smtClean="0"/>
              <a:t>- Утро в этом городе начинается с зарядки! А вы, ребята, умеете делать зарядку? Давайте сделаем несколько наших любимых упражнений.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000108"/>
            <a:ext cx="8401080" cy="512605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Включается музыка. Дети делают упражнения.</a:t>
            </a:r>
          </a:p>
          <a:p>
            <a:r>
              <a:rPr lang="ru-RU" dirty="0" smtClean="0"/>
              <a:t>- Молодцы, хорошо размялись, хорошо позанимались.</a:t>
            </a:r>
          </a:p>
          <a:p>
            <a:r>
              <a:rPr lang="ru-RU" dirty="0" smtClean="0"/>
              <a:t>Поехали дальше. Дети друг за другом двигаются дальше по группе  и останавливаются возле вывески остановка «Чистота» .Воспитатель объявляет остановка «Чистота»</a:t>
            </a:r>
          </a:p>
          <a:p>
            <a:r>
              <a:rPr lang="ru-RU" dirty="0" smtClean="0"/>
              <a:t> Вдруг слышим стук.</a:t>
            </a:r>
          </a:p>
          <a:p>
            <a:r>
              <a:rPr lang="ru-RU" dirty="0" smtClean="0"/>
              <a:t>- Что за шум? Кто, это там? (Появляется </a:t>
            </a:r>
            <a:r>
              <a:rPr lang="ru-RU" dirty="0" err="1" smtClean="0"/>
              <a:t>Мойдодыр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Мойдодыр</a:t>
            </a:r>
            <a:r>
              <a:rPr lang="ru-RU" dirty="0" smtClean="0"/>
              <a:t>: Я великий умывальник, знаменитый </a:t>
            </a:r>
            <a:r>
              <a:rPr lang="ru-RU" dirty="0" err="1" smtClean="0"/>
              <a:t>мойдодыр</a:t>
            </a:r>
            <a:r>
              <a:rPr lang="ru-RU" dirty="0" smtClean="0"/>
              <a:t>, умывальников начальник и мочалок командир. Здравствуйте, ребята! Я вижу, что вы пожаловали в наш город Здоровья. На нашей остановке Чистоты – полная чистота и порядок. Вот скажите  - вы, сегодня все умывались, чистили зубы? </a:t>
            </a:r>
          </a:p>
          <a:p>
            <a:r>
              <a:rPr lang="ru-RU" dirty="0" smtClean="0"/>
              <a:t>Воспитатель: Уважаемый, </a:t>
            </a:r>
            <a:r>
              <a:rPr lang="ru-RU" dirty="0" err="1" smtClean="0"/>
              <a:t>Мойдодыр</a:t>
            </a:r>
            <a:r>
              <a:rPr lang="ru-RU" dirty="0" smtClean="0"/>
              <a:t>! Наши детки все аккуратные, чистые, все знают о гигиене, о чистоте.</a:t>
            </a:r>
          </a:p>
          <a:p>
            <a:r>
              <a:rPr lang="ru-RU" dirty="0" err="1" smtClean="0"/>
              <a:t>Мойдодыр</a:t>
            </a:r>
            <a:r>
              <a:rPr lang="ru-RU" dirty="0" smtClean="0"/>
              <a:t>: А вот мы сейчас и проверим. Присаживайтесь, пожалуйста, на стульчики и скажите для чего надо мыть руки, лицо, вообще мыться?</a:t>
            </a:r>
          </a:p>
          <a:p>
            <a:r>
              <a:rPr lang="ru-RU" dirty="0" smtClean="0"/>
              <a:t>Как нужно мыть руки -  покажите </a:t>
            </a:r>
          </a:p>
          <a:p>
            <a:r>
              <a:rPr lang="ru-RU" dirty="0" smtClean="0"/>
              <a:t>А зубы нужно чистить?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84784"/>
            <a:ext cx="4474840" cy="487553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Сколько раз? (утром и вечером)</a:t>
            </a:r>
          </a:p>
          <a:p>
            <a:r>
              <a:rPr lang="ru-RU" dirty="0" smtClean="0"/>
              <a:t>А что будет, если мы не будем чистить зубы?</a:t>
            </a:r>
          </a:p>
          <a:p>
            <a:r>
              <a:rPr lang="ru-RU" dirty="0" smtClean="0"/>
              <a:t>Ну, молодцы, все знаете! А вот я сейчас вам загадаю загадки про предметы, которые помогают нам быть чистыми и опрятными. </a:t>
            </a:r>
          </a:p>
          <a:p>
            <a:r>
              <a:rPr lang="ru-RU" dirty="0" smtClean="0"/>
              <a:t>Загадки загадывает и показывает отгадки</a:t>
            </a:r>
          </a:p>
          <a:p>
            <a:r>
              <a:rPr lang="ru-RU" dirty="0" smtClean="0"/>
              <a:t>Гладко, душисто, моет чисто. (Мыло)</a:t>
            </a:r>
          </a:p>
          <a:p>
            <a:r>
              <a:rPr lang="ru-RU" dirty="0" smtClean="0"/>
              <a:t>Костяная спинка, Жестяная щетинка, С мятной пастой дружит, нам усердно служит. (Зубная щетка)</a:t>
            </a:r>
          </a:p>
          <a:p>
            <a:r>
              <a:rPr lang="ru-RU" dirty="0" smtClean="0"/>
              <a:t>Оказались на макушке</a:t>
            </a:r>
          </a:p>
          <a:p>
            <a:r>
              <a:rPr lang="ru-RU" dirty="0" smtClean="0"/>
              <a:t>Два вихра и завитушки.</a:t>
            </a:r>
          </a:p>
          <a:p>
            <a:r>
              <a:rPr lang="ru-RU" dirty="0" smtClean="0"/>
              <a:t>Чтобы сделать нам причёску,</a:t>
            </a:r>
          </a:p>
          <a:p>
            <a:r>
              <a:rPr lang="ru-RU" dirty="0" smtClean="0"/>
              <a:t>Надо что иметь? (Расческа) .</a:t>
            </a:r>
          </a:p>
          <a:p>
            <a:r>
              <a:rPr lang="ru-RU" dirty="0" smtClean="0"/>
              <a:t>Вафельное и полосатое,</a:t>
            </a:r>
          </a:p>
          <a:p>
            <a:r>
              <a:rPr lang="ru-RU" dirty="0" smtClean="0"/>
              <a:t>Ворсистое и мохнатое,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4768865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Всегда под рукою -</a:t>
            </a:r>
          </a:p>
          <a:p>
            <a:r>
              <a:rPr lang="ru-RU" dirty="0" smtClean="0"/>
              <a:t>Что это такое? (полотенце)</a:t>
            </a:r>
          </a:p>
          <a:p>
            <a:r>
              <a:rPr lang="ru-RU" dirty="0" smtClean="0"/>
              <a:t>Воспитатель: </a:t>
            </a:r>
            <a:r>
              <a:rPr lang="ru-RU" dirty="0" err="1" smtClean="0"/>
              <a:t>Мойдодыр</a:t>
            </a:r>
            <a:r>
              <a:rPr lang="ru-RU" dirty="0" smtClean="0"/>
              <a:t>, а наши ребята знают интересную пальчиковую гимнастику, хочешь посмотреть.</a:t>
            </a:r>
          </a:p>
          <a:p>
            <a:r>
              <a:rPr lang="ru-RU" dirty="0" smtClean="0"/>
              <a:t>Показ  «Две лягушки-хохотушки…»</a:t>
            </a:r>
          </a:p>
          <a:p>
            <a:r>
              <a:rPr lang="ru-RU" dirty="0" smtClean="0"/>
              <a:t>Воспитатель: Ну, </a:t>
            </a:r>
            <a:r>
              <a:rPr lang="ru-RU" dirty="0" err="1" smtClean="0"/>
              <a:t>Мойдодыр</a:t>
            </a:r>
            <a:r>
              <a:rPr lang="ru-RU" dirty="0" smtClean="0"/>
              <a:t>, до свидания, мы поедем дальше. (</a:t>
            </a:r>
            <a:r>
              <a:rPr lang="ru-RU" dirty="0" err="1" smtClean="0"/>
              <a:t>Мойдодыр</a:t>
            </a:r>
            <a:r>
              <a:rPr lang="ru-RU" dirty="0" smtClean="0"/>
              <a:t> уходит)</a:t>
            </a:r>
          </a:p>
          <a:p>
            <a:r>
              <a:rPr lang="ru-RU" dirty="0" smtClean="0"/>
              <a:t>Ой, ребята, что –то наши колеса в автобусе </a:t>
            </a:r>
            <a:r>
              <a:rPr lang="ru-RU" dirty="0" err="1" smtClean="0"/>
              <a:t>сдулись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Дыхательная гимнастика «Насосы»</a:t>
            </a:r>
          </a:p>
          <a:p>
            <a:r>
              <a:rPr lang="ru-RU" dirty="0" smtClean="0"/>
              <a:t>Воспитатель: Ну вот, автобус в порядке, пора дальше в путь. (едем)</a:t>
            </a:r>
          </a:p>
          <a:p>
            <a:r>
              <a:rPr lang="ru-RU" dirty="0" smtClean="0"/>
              <a:t>Следующая остановка «Витаминная»</a:t>
            </a:r>
          </a:p>
          <a:p>
            <a:r>
              <a:rPr lang="ru-RU" dirty="0" smtClean="0"/>
              <a:t>Здесь мы видим различные витамины – А, В, С.</a:t>
            </a:r>
          </a:p>
          <a:p>
            <a:r>
              <a:rPr lang="ru-RU" dirty="0" smtClean="0"/>
              <a:t>Все эти витамины живут в домиках. А домиками для них являются разные продукты, которые мы с вами видим и едим. Дети, посмотрите на эту картинку. </a:t>
            </a:r>
          </a:p>
          <a:p>
            <a:r>
              <a:rPr lang="ru-RU" dirty="0" smtClean="0"/>
              <a:t>- Как вы думаете, что из этих продуктов полезное, а что вредное. (Дети называют продукты полезные и вредные).</a:t>
            </a:r>
          </a:p>
          <a:p>
            <a:r>
              <a:rPr lang="ru-RU" dirty="0" smtClean="0"/>
              <a:t>- Итак, дети, вот и проехали мы по городу здоровья, пора нам возвращаться в детский сад. (дети едут на автобусе назад)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11560" y="1275588"/>
            <a:ext cx="7186634" cy="492922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-Что же вы запомнили сегодня. Что нужно делать, чтобы быть здоровым?</a:t>
            </a:r>
          </a:p>
          <a:p>
            <a:r>
              <a:rPr lang="ru-RU" dirty="0" smtClean="0"/>
              <a:t>Делать зарядку, быть всегда чистыми, кушать только полезные продукты, богатые витаминами.</a:t>
            </a:r>
          </a:p>
          <a:p>
            <a:r>
              <a:rPr lang="ru-RU" dirty="0" smtClean="0"/>
              <a:t>Давайте дадим маленькие советы .</a:t>
            </a:r>
          </a:p>
          <a:p>
            <a:r>
              <a:rPr lang="ru-RU" dirty="0" smtClean="0"/>
              <a:t>Каждый твердо должен знать:</a:t>
            </a:r>
          </a:p>
          <a:p>
            <a:r>
              <a:rPr lang="ru-RU" dirty="0" smtClean="0"/>
              <a:t>Здоровье надо сохранять.</a:t>
            </a:r>
          </a:p>
          <a:p>
            <a:r>
              <a:rPr lang="ru-RU" dirty="0" smtClean="0"/>
              <a:t>Нужно правильно питаться,</a:t>
            </a:r>
          </a:p>
          <a:p>
            <a:r>
              <a:rPr lang="ru-RU" dirty="0" smtClean="0"/>
              <a:t>Нужно спортом заниматься,</a:t>
            </a:r>
          </a:p>
          <a:p>
            <a:r>
              <a:rPr lang="ru-RU" dirty="0" smtClean="0"/>
              <a:t>Руки мыть перед едой,</a:t>
            </a:r>
          </a:p>
          <a:p>
            <a:r>
              <a:rPr lang="ru-RU" dirty="0" smtClean="0"/>
              <a:t>Зубы чистить, закаляться</a:t>
            </a:r>
          </a:p>
          <a:p>
            <a:r>
              <a:rPr lang="ru-RU" dirty="0" smtClean="0"/>
              <a:t>И всегда дружить с водой.</a:t>
            </a:r>
          </a:p>
          <a:p>
            <a:r>
              <a:rPr lang="ru-RU" dirty="0" smtClean="0"/>
              <a:t>И тогда все люди в мире </a:t>
            </a:r>
          </a:p>
          <a:p>
            <a:r>
              <a:rPr lang="ru-RU" dirty="0" smtClean="0"/>
              <a:t>Долго-долго будут жить.</a:t>
            </a:r>
          </a:p>
          <a:p>
            <a:r>
              <a:rPr lang="ru-RU" dirty="0" smtClean="0"/>
              <a:t>И запомним, что здоровье</a:t>
            </a:r>
          </a:p>
          <a:p>
            <a:r>
              <a:rPr lang="ru-RU" dirty="0" smtClean="0"/>
              <a:t>В магазине не купить!</a:t>
            </a:r>
          </a:p>
          <a:p>
            <a:r>
              <a:rPr lang="ru-RU" dirty="0" smtClean="0"/>
              <a:t>Воспитатель: Будьте здоровы!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428604"/>
            <a:ext cx="8358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474345"/>
            <a:ext cx="4572000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Приложение  № 2 </a:t>
            </a:r>
          </a:p>
          <a:p>
            <a:r>
              <a:rPr lang="ru-RU" dirty="0" smtClean="0"/>
              <a:t>Высказывания и афоризмы о здоровье :</a:t>
            </a:r>
          </a:p>
          <a:p>
            <a:endParaRPr lang="ru-RU" dirty="0" smtClean="0"/>
          </a:p>
          <a:p>
            <a:r>
              <a:rPr lang="ru-RU" dirty="0" smtClean="0"/>
              <a:t>« Здоровье- дороже золота» ( Вильям Шекспир)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«Если не бегаешь пока здоров, придется </a:t>
            </a:r>
            <a:br>
              <a:rPr lang="ru-RU" dirty="0" smtClean="0"/>
            </a:br>
            <a:r>
              <a:rPr lang="ru-RU" dirty="0" smtClean="0"/>
              <a:t>бегать, когда заболеешь» (Гораций) </a:t>
            </a:r>
          </a:p>
          <a:p>
            <a:endParaRPr lang="ru-RU" dirty="0" smtClean="0"/>
          </a:p>
          <a:p>
            <a:r>
              <a:rPr lang="ru-RU" dirty="0" smtClean="0"/>
              <a:t>«Нужно поддерживать крепость тела, чтобы </a:t>
            </a:r>
            <a:br>
              <a:rPr lang="ru-RU" dirty="0" smtClean="0"/>
            </a:br>
            <a:r>
              <a:rPr lang="ru-RU" dirty="0" smtClean="0"/>
              <a:t>сохранить крепость духа» ( Виктор Гюго)</a:t>
            </a:r>
          </a:p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« Не навреди (больному)» ( Гиппократ)</a:t>
            </a:r>
          </a:p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« Гимнастика удлиняет молодость человека» </a:t>
            </a:r>
            <a:br>
              <a:rPr lang="ru-RU" dirty="0" smtClean="0"/>
            </a:br>
            <a:r>
              <a:rPr lang="ru-RU" dirty="0" smtClean="0"/>
              <a:t>( Джон Локк) 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428604"/>
            <a:ext cx="835824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  Приложение № 3.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Пословицы и поговорки про спорт и здоровый образ жизни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Закаляй свое тело с пользой для дела. </a:t>
            </a:r>
            <a:br>
              <a:rPr lang="ru-RU" dirty="0" smtClean="0"/>
            </a:br>
            <a:r>
              <a:rPr lang="ru-RU" dirty="0" smtClean="0"/>
              <a:t>Холода не бойся, сам по пояс мойся. </a:t>
            </a:r>
            <a:br>
              <a:rPr lang="ru-RU" dirty="0" smtClean="0"/>
            </a:br>
            <a:r>
              <a:rPr lang="ru-RU" dirty="0" smtClean="0"/>
              <a:t>Кто спортом занимается, тот силы набирается. </a:t>
            </a:r>
            <a:br>
              <a:rPr lang="ru-RU" dirty="0" smtClean="0"/>
            </a:br>
            <a:r>
              <a:rPr lang="ru-RU" dirty="0" smtClean="0"/>
              <a:t>Солнце, воздух и вода помогают нам всегда. </a:t>
            </a:r>
            <a:br>
              <a:rPr lang="ru-RU" dirty="0" smtClean="0"/>
            </a:br>
            <a:r>
              <a:rPr lang="ru-RU" dirty="0" smtClean="0"/>
              <a:t>Кто любит спорт, тот здоров и бодр. </a:t>
            </a:r>
            <a:br>
              <a:rPr lang="ru-RU" dirty="0" smtClean="0"/>
            </a:br>
            <a:r>
              <a:rPr lang="ru-RU" dirty="0" smtClean="0"/>
              <a:t>И смекалка нужна, и закалка важна. </a:t>
            </a:r>
            <a:br>
              <a:rPr lang="ru-RU" dirty="0" smtClean="0"/>
            </a:br>
            <a:r>
              <a:rPr lang="ru-RU" dirty="0" smtClean="0"/>
              <a:t>В здоровом теле здоровый дух. </a:t>
            </a:r>
            <a:br>
              <a:rPr lang="ru-RU" dirty="0" smtClean="0"/>
            </a:br>
            <a:r>
              <a:rPr lang="ru-RU" dirty="0" smtClean="0"/>
              <a:t>Смолоду закалишься, на весь век сгодишься. </a:t>
            </a:r>
            <a:br>
              <a:rPr lang="ru-RU" dirty="0" smtClean="0"/>
            </a:br>
            <a:r>
              <a:rPr lang="ru-RU" dirty="0" smtClean="0"/>
              <a:t>Солнце, воздух и вода - наши верные друзья. </a:t>
            </a:r>
            <a:br>
              <a:rPr lang="ru-RU" dirty="0" smtClean="0"/>
            </a:br>
            <a:r>
              <a:rPr lang="ru-RU" dirty="0" smtClean="0"/>
              <a:t>Начинай новую жизнь не с понедельника, а с утренней зарядки. </a:t>
            </a:r>
            <a:br>
              <a:rPr lang="ru-RU" dirty="0" smtClean="0"/>
            </a:br>
            <a:r>
              <a:rPr lang="ru-RU" dirty="0" smtClean="0"/>
              <a:t>Крепок телом - богат и делом. </a:t>
            </a:r>
            <a:br>
              <a:rPr lang="ru-RU" dirty="0" smtClean="0"/>
            </a:br>
            <a:r>
              <a:rPr lang="ru-RU" dirty="0" smtClean="0"/>
              <a:t>Пешком ходить — долго жить. </a:t>
            </a:r>
            <a:br>
              <a:rPr lang="ru-RU" dirty="0" smtClean="0"/>
            </a:br>
            <a:r>
              <a:rPr lang="ru-RU" dirty="0" smtClean="0"/>
              <a:t>Отдай спорту время, а взамен получи здоровье. 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500042"/>
            <a:ext cx="8858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28604"/>
            <a:ext cx="835824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Приложение  №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4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/>
              <a:t>          </a:t>
            </a:r>
            <a:r>
              <a:rPr lang="ru-RU" u="sng" dirty="0" smtClean="0">
                <a:solidFill>
                  <a:schemeClr val="bg2">
                    <a:lumMod val="50000"/>
                  </a:schemeClr>
                </a:solidFill>
              </a:rPr>
              <a:t>Упражнение для расслабления глазных мышц «</a:t>
            </a:r>
            <a:r>
              <a:rPr lang="ru-RU" u="sng" dirty="0" err="1" smtClean="0">
                <a:solidFill>
                  <a:schemeClr val="bg2">
                    <a:lumMod val="50000"/>
                  </a:schemeClr>
                </a:solidFill>
              </a:rPr>
              <a:t>Пальминг</a:t>
            </a:r>
            <a:r>
              <a:rPr lang="ru-RU" u="sng" dirty="0" smtClean="0">
                <a:solidFill>
                  <a:schemeClr val="bg2">
                    <a:lumMod val="50000"/>
                  </a:schemeClr>
                </a:solidFill>
              </a:rPr>
              <a:t>»</a:t>
            </a:r>
          </a:p>
          <a:p>
            <a:endParaRPr lang="ru-RU" dirty="0" smtClean="0"/>
          </a:p>
          <a:p>
            <a:r>
              <a:rPr lang="ru-RU" dirty="0" smtClean="0"/>
              <a:t>1.Закрыть глаза веками, подумать о приятном, улыбнуться.</a:t>
            </a:r>
          </a:p>
          <a:p>
            <a:endParaRPr lang="ru-RU" dirty="0" smtClean="0"/>
          </a:p>
          <a:p>
            <a:r>
              <a:rPr lang="ru-RU" dirty="0" smtClean="0"/>
              <a:t>2.Разогреть ладошки. Закрыть веки теплыми руками  крест-накрест.</a:t>
            </a:r>
          </a:p>
          <a:p>
            <a:r>
              <a:rPr lang="ru-RU" dirty="0" smtClean="0"/>
              <a:t> Глаза должны почувствовать тепло.</a:t>
            </a:r>
          </a:p>
          <a:p>
            <a:endParaRPr lang="ru-RU" dirty="0" smtClean="0"/>
          </a:p>
          <a:p>
            <a:pPr marL="342900" indent="-342900">
              <a:buAutoNum type="arabicPeriod" startAt="3"/>
            </a:pPr>
            <a:r>
              <a:rPr lang="ru-RU" dirty="0" smtClean="0"/>
              <a:t>Открыть глазки, поморгать глазами легко ,как бабочка машет крылышками. </a:t>
            </a:r>
          </a:p>
          <a:p>
            <a:pPr marL="342900" indent="-342900"/>
            <a:r>
              <a:rPr lang="ru-RU" dirty="0" smtClean="0"/>
              <a:t>     </a:t>
            </a:r>
          </a:p>
          <a:p>
            <a:pPr marL="342900" indent="-342900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             </a:t>
            </a:r>
            <a:r>
              <a:rPr lang="ru-RU" u="sng" dirty="0" err="1" smtClean="0">
                <a:solidFill>
                  <a:schemeClr val="bg2">
                    <a:lumMod val="50000"/>
                  </a:schemeClr>
                </a:solidFill>
              </a:rPr>
              <a:t>Глазодвигательный</a:t>
            </a:r>
            <a:r>
              <a:rPr lang="ru-RU" u="sng" dirty="0" smtClean="0">
                <a:solidFill>
                  <a:schemeClr val="bg2">
                    <a:lumMod val="50000"/>
                  </a:schemeClr>
                </a:solidFill>
              </a:rPr>
              <a:t> тренинг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/>
              <a:t>1.Проследить глазами движение по горизонтали змейкой сверху вниз.</a:t>
            </a:r>
          </a:p>
          <a:p>
            <a:pPr marL="342900" indent="-342900"/>
            <a:r>
              <a:rPr lang="ru-RU" dirty="0" smtClean="0"/>
              <a:t>2.Проследить глазами движение по вертикали змейкой слева направо.</a:t>
            </a:r>
          </a:p>
          <a:p>
            <a:pPr marL="342900" indent="-342900"/>
            <a:r>
              <a:rPr lang="ru-RU" dirty="0" smtClean="0"/>
              <a:t>3.Проследить движение по максимальному кругу в обоих направлениях.</a:t>
            </a:r>
          </a:p>
          <a:p>
            <a:pPr marL="342900" indent="-342900"/>
            <a:r>
              <a:rPr lang="ru-RU" dirty="0" smtClean="0"/>
              <a:t>4.Проследить движение по форме максимальной «восьмерки» в обоих направлениях.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</a:rPr>
              <a:t>Актуальность проекта</a:t>
            </a:r>
          </a:p>
        </p:txBody>
      </p:sp>
      <p:sp>
        <p:nvSpPr>
          <p:cNvPr id="49155" name="Rectangle 3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4964042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3200" dirty="0"/>
              <a:t>У</a:t>
            </a:r>
            <a:r>
              <a:rPr lang="ru-RU" sz="3200" dirty="0" smtClean="0"/>
              <a:t>худшение </a:t>
            </a:r>
            <a:r>
              <a:rPr lang="ru-RU" sz="3200" dirty="0"/>
              <a:t>состояния здоровья детей </a:t>
            </a:r>
            <a:r>
              <a:rPr lang="ru-RU" sz="3200" dirty="0" smtClean="0"/>
              <a:t>- </a:t>
            </a:r>
            <a:endParaRPr lang="ru-RU" sz="3200" dirty="0"/>
          </a:p>
          <a:p>
            <a:pPr>
              <a:buClr>
                <a:srgbClr val="FFFF00"/>
              </a:buClr>
              <a:buNone/>
            </a:pPr>
            <a:r>
              <a:rPr lang="ru-RU" sz="3200" dirty="0" smtClean="0"/>
              <a:t>   не </a:t>
            </a:r>
            <a:r>
              <a:rPr lang="ru-RU" sz="3200" dirty="0"/>
              <a:t>только </a:t>
            </a:r>
            <a:r>
              <a:rPr lang="ru-RU" sz="3200" dirty="0" smtClean="0"/>
              <a:t>медицинская, </a:t>
            </a:r>
            <a:r>
              <a:rPr lang="ru-RU" sz="3200" dirty="0"/>
              <a:t>но и </a:t>
            </a:r>
            <a:r>
              <a:rPr lang="ru-RU" sz="3200" dirty="0" smtClean="0"/>
              <a:t>серьёзная педагогическая  проблема. </a:t>
            </a:r>
            <a:endParaRPr lang="ru-RU" sz="3200" dirty="0"/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3200" dirty="0" smtClean="0"/>
              <a:t>Сохранение и укрепление здоровья детей — одна из главных приоритетных задач детского сада.</a:t>
            </a:r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ru-RU" sz="3200" dirty="0" smtClean="0"/>
              <a:t>Создание новых форм проведения</a:t>
            </a:r>
            <a:r>
              <a:rPr lang="en-US" sz="3200" dirty="0" smtClean="0"/>
              <a:t>   </a:t>
            </a:r>
            <a:r>
              <a:rPr lang="ru-RU" sz="3200" dirty="0" smtClean="0"/>
              <a:t> выходного дня</a:t>
            </a:r>
            <a:r>
              <a:rPr lang="en-US" sz="3200" dirty="0" smtClean="0"/>
              <a:t> </a:t>
            </a:r>
            <a:r>
              <a:rPr lang="ru-RU" sz="3200" dirty="0" smtClean="0"/>
              <a:t>детей с родителями</a:t>
            </a:r>
          </a:p>
          <a:p>
            <a:pPr>
              <a:buClr>
                <a:srgbClr val="FFFF00"/>
              </a:buClr>
              <a:buNone/>
            </a:pPr>
            <a:r>
              <a:rPr lang="ru-RU" sz="3200" dirty="0" smtClean="0"/>
              <a:t> с пользой для здоровья.</a:t>
            </a:r>
          </a:p>
        </p:txBody>
      </p:sp>
      <p:pic>
        <p:nvPicPr>
          <p:cNvPr id="7" name="Рисунок 6" descr="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458909">
            <a:off x="7275326" y="4989327"/>
            <a:ext cx="1759416" cy="17594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500042"/>
            <a:ext cx="8858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28604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428604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428604"/>
            <a:ext cx="835824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Приложение № 5</a:t>
            </a:r>
            <a:endParaRPr lang="ru-RU" sz="24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Физкультминутки</a:t>
            </a:r>
            <a:endParaRPr lang="ru-RU" sz="24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«Кот»                                                                   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«Паровоз»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Выгнул спинку кот дугой                                                Едет, едет паровоз, паровоз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Поклонился нам с тобой                               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(Круговые движения руками, согнутыми в локтях)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(руки на поясе поклон)    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Шум трубы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Потянулся сладко, сладко                           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(хлопки над головой)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(встать на носочки, руки вверх и потянуться)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И стук колёс, стук колёс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Вот и вся зарядка!                                         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(топот ногами)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(Опустить ручки, показать ладошки)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Вот нас поезд и привёз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(остановка)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«Кузнечики»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Поднимают плечики, прыгают кузнечики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(дети двигают то одним, то другим плечом)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Прыг - скок, прыг – скок прыгают кузнечики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(прыжки)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Солнышко садится, кузнечик спать ложится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(ручки под щёчкой, присесть)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Опустили плечики, тихо спят кузнечики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(дети сидят на корточках)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Солнце поднимается, кузнечик просыпается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(дети встают)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500042"/>
            <a:ext cx="8858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28604"/>
            <a:ext cx="835824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/>
              <a:t>Потешки</a:t>
            </a:r>
            <a:r>
              <a:rPr lang="ru-RU" sz="1400" b="1" dirty="0" smtClean="0"/>
              <a:t> (пальчиковые игры) </a:t>
            </a:r>
            <a:endParaRPr lang="ru-RU" sz="1400" dirty="0" smtClean="0"/>
          </a:p>
          <a:p>
            <a:r>
              <a:rPr lang="ru-RU" sz="1400" dirty="0" smtClean="0"/>
              <a:t> </a:t>
            </a:r>
          </a:p>
          <a:p>
            <a:r>
              <a:rPr lang="ru-RU" sz="1400" b="1" dirty="0" smtClean="0"/>
              <a:t>Утро с </a:t>
            </a:r>
            <a:r>
              <a:rPr lang="ru-RU" sz="1400" b="1" dirty="0" err="1" smtClean="0"/>
              <a:t>потешкой</a:t>
            </a:r>
            <a:r>
              <a:rPr lang="ru-RU" sz="1400" b="1" dirty="0" smtClean="0"/>
              <a:t> (просыпаемся, умываемся…) </a:t>
            </a:r>
            <a:endParaRPr lang="ru-RU" sz="1400" dirty="0" smtClean="0"/>
          </a:p>
          <a:p>
            <a:r>
              <a:rPr lang="ru-RU" sz="1400" b="1" dirty="0" smtClean="0"/>
              <a:t>Потягиваемся</a:t>
            </a:r>
            <a:endParaRPr lang="ru-RU" sz="1400" dirty="0" smtClean="0"/>
          </a:p>
          <a:p>
            <a:r>
              <a:rPr lang="ru-RU" sz="1400" b="1" dirty="0" err="1" smtClean="0"/>
              <a:t>Потягунюшки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порастунюшки</a:t>
            </a:r>
            <a:r>
              <a:rPr lang="ru-RU" sz="1400" dirty="0" smtClean="0"/>
              <a:t>          </a:t>
            </a:r>
            <a:r>
              <a:rPr lang="ru-RU" sz="1400" i="1" dirty="0" smtClean="0"/>
              <a:t>(Поглаживают от головы, до пяточек)</a:t>
            </a:r>
            <a:endParaRPr lang="ru-RU" sz="1400" dirty="0" smtClean="0"/>
          </a:p>
          <a:p>
            <a:r>
              <a:rPr lang="ru-RU" sz="1400" b="1" dirty="0" smtClean="0"/>
              <a:t>Поперёк </a:t>
            </a:r>
            <a:r>
              <a:rPr lang="ru-RU" sz="1400" b="1" dirty="0" err="1" smtClean="0"/>
              <a:t>толстунюшки</a:t>
            </a:r>
            <a:r>
              <a:rPr lang="ru-RU" sz="1400" b="1" dirty="0" smtClean="0"/>
              <a:t>,</a:t>
            </a:r>
            <a:endParaRPr lang="ru-RU" sz="1400" dirty="0" smtClean="0"/>
          </a:p>
          <a:p>
            <a:r>
              <a:rPr lang="ru-RU" sz="1400" b="1" dirty="0" smtClean="0"/>
              <a:t>А в ножки – </a:t>
            </a:r>
            <a:r>
              <a:rPr lang="ru-RU" sz="1400" b="1" dirty="0" err="1" smtClean="0"/>
              <a:t>ходунюшки</a:t>
            </a:r>
            <a:r>
              <a:rPr lang="ru-RU" sz="1400" b="1" dirty="0" smtClean="0"/>
              <a:t>,</a:t>
            </a:r>
            <a:r>
              <a:rPr lang="ru-RU" sz="1400" dirty="0" smtClean="0"/>
              <a:t>                 </a:t>
            </a:r>
            <a:r>
              <a:rPr lang="ru-RU" sz="1400" i="1" dirty="0" smtClean="0"/>
              <a:t>(Двигают ножками)</a:t>
            </a:r>
            <a:endParaRPr lang="ru-RU" sz="1400" dirty="0" smtClean="0"/>
          </a:p>
          <a:p>
            <a:r>
              <a:rPr lang="ru-RU" sz="1400" b="1" dirty="0" smtClean="0"/>
              <a:t>А в ручки  – </a:t>
            </a:r>
            <a:r>
              <a:rPr lang="ru-RU" sz="1400" b="1" dirty="0" err="1" smtClean="0"/>
              <a:t>хватунюшки</a:t>
            </a:r>
            <a:r>
              <a:rPr lang="ru-RU" sz="1400" b="1" i="1" dirty="0" smtClean="0"/>
              <a:t>,</a:t>
            </a:r>
            <a:r>
              <a:rPr lang="ru-RU" sz="1400" i="1" dirty="0" smtClean="0"/>
              <a:t>                (сжимают и разжимают кулачки)</a:t>
            </a:r>
            <a:endParaRPr lang="ru-RU" sz="1400" dirty="0" smtClean="0"/>
          </a:p>
          <a:p>
            <a:r>
              <a:rPr lang="ru-RU" sz="1400" b="1" dirty="0" smtClean="0"/>
              <a:t>А в глазки -  </a:t>
            </a:r>
            <a:r>
              <a:rPr lang="ru-RU" sz="1400" b="1" dirty="0" err="1" smtClean="0"/>
              <a:t>глядунюшки</a:t>
            </a:r>
            <a:r>
              <a:rPr lang="ru-RU" sz="1400" b="1" dirty="0" smtClean="0"/>
              <a:t>,</a:t>
            </a:r>
            <a:r>
              <a:rPr lang="ru-RU" sz="1400" dirty="0" smtClean="0"/>
              <a:t>               (</a:t>
            </a:r>
            <a:r>
              <a:rPr lang="ru-RU" sz="1400" i="1" dirty="0" smtClean="0"/>
              <a:t>показывают глазки)</a:t>
            </a:r>
            <a:r>
              <a:rPr lang="ru-RU" sz="1400" dirty="0" smtClean="0"/>
              <a:t>            </a:t>
            </a:r>
          </a:p>
          <a:p>
            <a:r>
              <a:rPr lang="ru-RU" sz="1400" b="1" dirty="0" smtClean="0"/>
              <a:t>А в ушки   – </a:t>
            </a:r>
            <a:r>
              <a:rPr lang="ru-RU" sz="1400" b="1" dirty="0" err="1" smtClean="0"/>
              <a:t>слышунюшки</a:t>
            </a:r>
            <a:r>
              <a:rPr lang="ru-RU" sz="1400" b="1" dirty="0" smtClean="0"/>
              <a:t>,</a:t>
            </a:r>
            <a:r>
              <a:rPr lang="ru-RU" sz="1400" dirty="0" smtClean="0"/>
              <a:t>             (</a:t>
            </a:r>
            <a:r>
              <a:rPr lang="ru-RU" sz="1400" i="1" dirty="0" smtClean="0"/>
              <a:t>Показывают ушки)</a:t>
            </a:r>
            <a:endParaRPr lang="ru-RU" sz="1400" dirty="0" smtClean="0"/>
          </a:p>
          <a:p>
            <a:r>
              <a:rPr lang="ru-RU" sz="1400" b="1" dirty="0" smtClean="0"/>
              <a:t>А носики  -  </a:t>
            </a:r>
            <a:r>
              <a:rPr lang="ru-RU" sz="1400" b="1" dirty="0" err="1" smtClean="0"/>
              <a:t>сопунюшки</a:t>
            </a:r>
            <a:r>
              <a:rPr lang="ru-RU" sz="1400" dirty="0" smtClean="0"/>
              <a:t>,                  </a:t>
            </a:r>
            <a:r>
              <a:rPr lang="ru-RU" sz="1400" i="1" dirty="0" smtClean="0"/>
              <a:t>(Показывают носик)</a:t>
            </a:r>
            <a:endParaRPr lang="ru-RU" sz="1400" dirty="0" smtClean="0"/>
          </a:p>
          <a:p>
            <a:r>
              <a:rPr lang="ru-RU" sz="1400" b="1" dirty="0" smtClean="0"/>
              <a:t>А в роток  -  говорок,</a:t>
            </a:r>
            <a:r>
              <a:rPr lang="ru-RU" sz="1400" dirty="0" smtClean="0"/>
              <a:t>                         (</a:t>
            </a:r>
            <a:r>
              <a:rPr lang="ru-RU" sz="1400" i="1" dirty="0" smtClean="0"/>
              <a:t>Показывают ротик)</a:t>
            </a:r>
            <a:endParaRPr lang="ru-RU" sz="1400" dirty="0" smtClean="0"/>
          </a:p>
          <a:p>
            <a:r>
              <a:rPr lang="ru-RU" sz="1400" b="1" dirty="0" smtClean="0"/>
              <a:t>А в головку -  </a:t>
            </a:r>
            <a:r>
              <a:rPr lang="ru-RU" sz="1400" b="1" dirty="0" err="1" smtClean="0"/>
              <a:t>разумок</a:t>
            </a:r>
            <a:r>
              <a:rPr lang="ru-RU" sz="1400" b="1" dirty="0" smtClean="0"/>
              <a:t> !                       </a:t>
            </a:r>
            <a:endParaRPr lang="ru-RU" sz="1400" dirty="0" smtClean="0"/>
          </a:p>
          <a:p>
            <a:r>
              <a:rPr lang="ru-RU" sz="1400" b="1" dirty="0" smtClean="0"/>
              <a:t> </a:t>
            </a:r>
            <a:endParaRPr lang="ru-RU" sz="1400" dirty="0" smtClean="0"/>
          </a:p>
          <a:p>
            <a:r>
              <a:rPr lang="ru-RU" sz="1400" b="1" dirty="0" smtClean="0"/>
              <a:t>Умываемся              </a:t>
            </a:r>
            <a:endParaRPr lang="ru-RU" sz="1400" dirty="0" smtClean="0"/>
          </a:p>
          <a:p>
            <a:r>
              <a:rPr lang="ru-RU" sz="1400" dirty="0" smtClean="0"/>
              <a:t>Ай, лады, лады, лады,</a:t>
            </a:r>
          </a:p>
          <a:p>
            <a:r>
              <a:rPr lang="ru-RU" sz="1400" dirty="0" smtClean="0"/>
              <a:t>Не боимся мы воды!</a:t>
            </a:r>
          </a:p>
          <a:p>
            <a:r>
              <a:rPr lang="ru-RU" sz="1400" dirty="0" smtClean="0"/>
              <a:t>Чистая водичка</a:t>
            </a:r>
          </a:p>
          <a:p>
            <a:r>
              <a:rPr lang="ru-RU" sz="1400" dirty="0" smtClean="0"/>
              <a:t>Умоет наше личико,</a:t>
            </a:r>
          </a:p>
          <a:p>
            <a:r>
              <a:rPr lang="ru-RU" sz="1400" dirty="0" smtClean="0"/>
              <a:t>Вымоет  ладошки.</a:t>
            </a:r>
          </a:p>
          <a:p>
            <a:r>
              <a:rPr lang="ru-RU" sz="1400" dirty="0" smtClean="0"/>
              <a:t>Намочит нас немножко,</a:t>
            </a:r>
          </a:p>
          <a:p>
            <a:r>
              <a:rPr lang="ru-RU" sz="1400" dirty="0" smtClean="0"/>
              <a:t>Ай, лады, лады, лады,                                                                      </a:t>
            </a:r>
          </a:p>
          <a:p>
            <a:r>
              <a:rPr lang="ru-RU" sz="1400" dirty="0" smtClean="0"/>
              <a:t>Не боимся мы воды!</a:t>
            </a:r>
          </a:p>
          <a:p>
            <a:r>
              <a:rPr lang="ru-RU" sz="1400" dirty="0" smtClean="0"/>
              <a:t>Чисто умываемся,</a:t>
            </a:r>
          </a:p>
          <a:p>
            <a:r>
              <a:rPr lang="ru-RU" sz="1400" dirty="0" smtClean="0"/>
              <a:t>Маме улыбаемся!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88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500042"/>
            <a:ext cx="8858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28604"/>
            <a:ext cx="8358246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Зарядка</a:t>
            </a:r>
            <a:endParaRPr lang="ru-RU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1400" b="1" dirty="0" err="1" smtClean="0"/>
              <a:t>Хомка</a:t>
            </a:r>
            <a:endParaRPr lang="ru-RU" sz="1400" dirty="0" smtClean="0"/>
          </a:p>
          <a:p>
            <a:r>
              <a:rPr lang="ru-RU" sz="1400" b="1" dirty="0" err="1" smtClean="0"/>
              <a:t>Хомка-Хомка</a:t>
            </a:r>
            <a:r>
              <a:rPr lang="ru-RU" sz="1400" b="1" dirty="0" smtClean="0"/>
              <a:t> хомячок</a:t>
            </a:r>
            <a:r>
              <a:rPr lang="ru-RU" sz="1400" dirty="0" smtClean="0"/>
              <a:t> (надуваем щёчки как хомяк)</a:t>
            </a:r>
          </a:p>
          <a:p>
            <a:r>
              <a:rPr lang="ru-RU" sz="1400" b="1" dirty="0" err="1" smtClean="0"/>
              <a:t>Полосатенький</a:t>
            </a:r>
            <a:r>
              <a:rPr lang="ru-RU" sz="1400" b="1" dirty="0" smtClean="0"/>
              <a:t> бочок</a:t>
            </a:r>
            <a:r>
              <a:rPr lang="ru-RU" sz="1400" dirty="0" smtClean="0"/>
              <a:t> (гладим себя по бокам)</a:t>
            </a:r>
          </a:p>
          <a:p>
            <a:r>
              <a:rPr lang="ru-RU" sz="1400" b="1" dirty="0" err="1" smtClean="0"/>
              <a:t>Хомка</a:t>
            </a:r>
            <a:r>
              <a:rPr lang="ru-RU" sz="1400" b="1" dirty="0" smtClean="0"/>
              <a:t> рано встаёт</a:t>
            </a:r>
            <a:r>
              <a:rPr lang="ru-RU" sz="1400" dirty="0" smtClean="0"/>
              <a:t> (Потягиваемся)</a:t>
            </a:r>
          </a:p>
          <a:p>
            <a:r>
              <a:rPr lang="ru-RU" sz="1400" b="1" dirty="0" smtClean="0"/>
              <a:t>Щёчки моет, глазки трёт</a:t>
            </a:r>
            <a:r>
              <a:rPr lang="ru-RU" sz="1400" dirty="0" smtClean="0"/>
              <a:t> (делаем соответственные действия)</a:t>
            </a:r>
          </a:p>
          <a:p>
            <a:r>
              <a:rPr lang="ru-RU" sz="1400" b="1" dirty="0" smtClean="0"/>
              <a:t>Подметает </a:t>
            </a:r>
            <a:r>
              <a:rPr lang="ru-RU" sz="1400" b="1" dirty="0" err="1" smtClean="0"/>
              <a:t>Хомка</a:t>
            </a:r>
            <a:r>
              <a:rPr lang="ru-RU" sz="1400" b="1" dirty="0" smtClean="0"/>
              <a:t> хатку</a:t>
            </a:r>
            <a:r>
              <a:rPr lang="ru-RU" sz="1400" dirty="0" smtClean="0"/>
              <a:t> (наклоняемся и делаем вид, что подметаем)</a:t>
            </a:r>
          </a:p>
          <a:p>
            <a:r>
              <a:rPr lang="ru-RU" sz="1400" b="1" dirty="0" smtClean="0"/>
              <a:t>И выходит на зарядку.</a:t>
            </a:r>
            <a:endParaRPr lang="ru-RU" sz="1400" dirty="0" smtClean="0"/>
          </a:p>
          <a:p>
            <a:r>
              <a:rPr lang="ru-RU" sz="1400" b="1" dirty="0" smtClean="0"/>
              <a:t>Раз, два, три четыре пять </a:t>
            </a:r>
            <a:endParaRPr lang="ru-RU" sz="1400" dirty="0" smtClean="0"/>
          </a:p>
          <a:p>
            <a:r>
              <a:rPr lang="ru-RU" sz="1400" b="1" dirty="0" err="1" smtClean="0"/>
              <a:t>Хомка</a:t>
            </a:r>
            <a:r>
              <a:rPr lang="ru-RU" sz="1400" b="1" dirty="0" smtClean="0"/>
              <a:t> сильным  хочет стать</a:t>
            </a:r>
            <a:r>
              <a:rPr lang="ru-RU" sz="1400" dirty="0" smtClean="0"/>
              <a:t> (показываем -  сильный).</a:t>
            </a:r>
          </a:p>
          <a:p>
            <a:r>
              <a:rPr lang="ru-RU" sz="1400" b="1" dirty="0" smtClean="0"/>
              <a:t>Мама (папа, баба) с колей (Машей, Дашей, Петей) по порядку</a:t>
            </a:r>
            <a:endParaRPr lang="ru-RU" sz="1400" dirty="0" smtClean="0"/>
          </a:p>
          <a:p>
            <a:r>
              <a:rPr lang="ru-RU" sz="1400" b="1" dirty="0" smtClean="0"/>
              <a:t>Сейчас  сделают зарядку</a:t>
            </a:r>
            <a:r>
              <a:rPr lang="ru-RU" sz="1400" dirty="0" smtClean="0"/>
              <a:t> (далее солевое закаливание)</a:t>
            </a:r>
          </a:p>
          <a:p>
            <a:r>
              <a:rPr lang="ru-RU" sz="1400" b="1" dirty="0" smtClean="0"/>
              <a:t>Профилактика плоскостопия</a:t>
            </a:r>
            <a:endParaRPr lang="ru-RU" sz="1400" dirty="0" smtClean="0"/>
          </a:p>
          <a:p>
            <a:pPr lvl="0"/>
            <a:r>
              <a:rPr lang="ru-RU" sz="1400" b="1" dirty="0" smtClean="0"/>
              <a:t>Топики, топики,</a:t>
            </a:r>
            <a:endParaRPr lang="ru-RU" sz="1400" dirty="0" smtClean="0"/>
          </a:p>
          <a:p>
            <a:pPr lvl="0"/>
            <a:r>
              <a:rPr lang="ru-RU" sz="1400" b="1" dirty="0" smtClean="0"/>
              <a:t>По водичке </a:t>
            </a:r>
            <a:r>
              <a:rPr lang="ru-RU" sz="1400" b="1" dirty="0" err="1" smtClean="0"/>
              <a:t>хлопики</a:t>
            </a:r>
            <a:r>
              <a:rPr lang="ru-RU" sz="1400" b="1" dirty="0" smtClean="0"/>
              <a:t>,</a:t>
            </a:r>
            <a:endParaRPr lang="ru-RU" sz="1400" dirty="0" smtClean="0"/>
          </a:p>
          <a:p>
            <a:pPr lvl="0"/>
            <a:r>
              <a:rPr lang="ru-RU" sz="1400" b="1" dirty="0" err="1" smtClean="0"/>
              <a:t>Хлопики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лодошками</a:t>
            </a:r>
            <a:r>
              <a:rPr lang="ru-RU" sz="1400" b="1" dirty="0" smtClean="0"/>
              <a:t>,</a:t>
            </a:r>
            <a:endParaRPr lang="ru-RU" sz="1400" dirty="0" smtClean="0"/>
          </a:p>
          <a:p>
            <a:pPr lvl="0"/>
            <a:r>
              <a:rPr lang="ru-RU" sz="1400" b="1" dirty="0" smtClean="0"/>
              <a:t>Да босыми ножками!</a:t>
            </a:r>
            <a:endParaRPr lang="ru-RU" sz="1400" dirty="0" smtClean="0"/>
          </a:p>
          <a:p>
            <a:r>
              <a:rPr lang="ru-RU" sz="1400" b="1" dirty="0" smtClean="0"/>
              <a:t>Расчёсываемся</a:t>
            </a:r>
            <a:endParaRPr lang="ru-RU" sz="1400" dirty="0" smtClean="0"/>
          </a:p>
          <a:p>
            <a:r>
              <a:rPr lang="ru-RU" sz="1400" b="1" dirty="0" smtClean="0"/>
              <a:t>Уж я косу заплету,                                                    Поедим  </a:t>
            </a:r>
            <a:endParaRPr lang="ru-RU" sz="1400" dirty="0" smtClean="0"/>
          </a:p>
          <a:p>
            <a:r>
              <a:rPr lang="ru-RU" sz="1400" b="1" dirty="0" smtClean="0"/>
              <a:t>Уж я руссу заплету,                                              Кашу варили</a:t>
            </a:r>
            <a:endParaRPr lang="ru-RU" sz="1400" dirty="0" smtClean="0"/>
          </a:p>
          <a:p>
            <a:r>
              <a:rPr lang="ru-RU" sz="1400" b="1" dirty="0" smtClean="0"/>
              <a:t>Я плету, плету, плету,                                          Ложечкой мешали                                                        </a:t>
            </a:r>
            <a:endParaRPr lang="ru-RU" sz="1400" dirty="0" smtClean="0"/>
          </a:p>
          <a:p>
            <a:r>
              <a:rPr lang="ru-RU" sz="1400" b="1" dirty="0" smtClean="0"/>
              <a:t>Приговариваю:                                                      Куколку кормили                                                        </a:t>
            </a:r>
            <a:endParaRPr lang="ru-RU" sz="1400" dirty="0" smtClean="0"/>
          </a:p>
          <a:p>
            <a:r>
              <a:rPr lang="ru-RU" sz="1400" b="1" dirty="0" smtClean="0"/>
              <a:t>Ты расти, расти коса                                            Котику давали                                             </a:t>
            </a:r>
            <a:endParaRPr lang="ru-RU" sz="1400" dirty="0" smtClean="0"/>
          </a:p>
          <a:p>
            <a:r>
              <a:rPr lang="ru-RU" sz="1400" b="1" dirty="0" smtClean="0"/>
              <a:t>Всему городу краса.                                            </a:t>
            </a:r>
            <a:r>
              <a:rPr lang="ru-RU" sz="1400" dirty="0" smtClean="0"/>
              <a:t>(указательным пальчиком водим по ладошке)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88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-142908" y="285728"/>
            <a:ext cx="9003106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200" b="0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Как провести с ребенком выходной день с пользой для </a:t>
            </a:r>
            <a:endParaRPr kumimoji="0" lang="en-US" sz="2200" b="0" i="1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Segoe Print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Print" pitchFamily="2" charset="0"/>
                <a:ea typeface="Times New Roman" pitchFamily="18" charset="0"/>
                <a:cs typeface="Times New Roman" pitchFamily="18" charset="0"/>
              </a:rPr>
              <a:t>здоровья</a:t>
            </a:r>
            <a:r>
              <a:rPr kumimoji="0" lang="ru-RU" sz="2200" b="0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428660" y="3000372"/>
            <a:ext cx="1485910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Спросите у воспитателей детского сада: «Какой день недели самый трудный у вас на работе?» В ответ вы услышите: «Понедельник».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этот день часто детей приводят либо сильно возбужденными, раздражительными, либо вялыми и плаксивыми. По понедельникам чаще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всего слышится плач, чаще возникают между детьми конфликты, больше детских капризов. Почему это происходит?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детском саду ребенок привыкает к определенному режиму: он ест и пьет в установленное время, днем отдыхает, каждый день гуляет.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Воспитатели следят за тем, чтобы время ребенка было заполнено интересными играми и занятиями, но чтобы при этом он не переутомлялся: чтобы игры,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требующие усиленных движений (бега, прыжков), сменялись сидячими играми.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выходные ребенка часто не укладывают спать, иногда не гуляют с ним. С утра и в промежутках между едой пичкают ребенка сладостями, дают кушать в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разное время.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Часто ребенку разрешается поздно сидеть, особенно когда приходят  гости.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Иногда родители держат ребенка возле себя целый день: ходят с ним на рынок, в магазин за покупками, в гости. От всего этого ребенок сильно устает.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Дома ребенка на каждом шагу одергивают: «Не ходи, не говори, не трогай, не мешай, не сори». А когда ребенок капризничает, мать то и дело восклицает: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«Когда же это воскресенье закончится, скорее бы ты в садик пошел».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Другие родители в выходной день заняты своими делами, на ребенка не обращают внимание, заняты своими делами. Ребенок делает все, что хочет, большую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часть времени проводит на улице. В результате ребенок сильно устает, возбуждается, а в понедельник это проявляется в капризах, плаче, ссорах,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конфликтах с детьми. В результате плохо проведенного выходного дня ребенок плохо себя чувствует в понедельник.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Итак, целую неделю ребенок проводит в детском саду, родители видят его только вечером, у них часто нет возможности уделить ему внимание.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Поэтому именно в выходной день нужно сделать все так, чтобы ребенок сильнее почувствовал близость с родителями, родными; радость от пребывания с ними.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Выходной день должен быть праздником для малыша. Каждая семья в состоянии сделать это.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://static.freepik.com/free-photo/cartoon-drawings-by-children---vector_34-50123.jpg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5720" y="1214422"/>
            <a:ext cx="6200775" cy="17621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28596" y="0"/>
            <a:ext cx="2052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Приложение   №6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500042"/>
            <a:ext cx="8858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</a:t>
            </a:r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214422"/>
            <a:ext cx="692945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Там, где возможно, можно привлекать ребенка к участию в работе взрослых: помочь вытереть пыль, убрать в своем уголке, помыть овощи, перебрать ягоды. Отец что-то мастерит, а ребенок подает молоток, гвозди. Такая помощь взрослых радует  и воспитывает трудолюбие.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любое время года с ребенком нужно гулять в парке или просто по улицам. Прогулка нужна не только потому, что пребывание на свежем воздухе полезно для здоровья, но и потому, что разговоры со взрослыми во время прогулки сближают детей с родителями. Дети очень дорожат такими моментами. «А мне мама рассказала, показала» - хвастают они. Прогулки многое дают и для воспитания любви к родному городу, родной природе.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летний день можно поехать на природу на целый день. Взять с собой еду, одеяло, чтобы положить ребенка отдохнуть, пару игрушек, чтобы ребенок мог поиграть.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прогулке нужно дать ребенку возможность побегать, нарвать цветов, ягод, покидать камушки, поймать бабочку, жука. Такие длительные прогулки доставляют детям много радости, оставляют у них яркие впечатления. Только внимательно следите за тем, чтобы ребенок не переутомлялся, не перегрелся на солнце, не обгорел.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Иногда в парке часто приходится наблюдать, как родители часто портят настроение и себе, и детям: наденут нарядное платье на малыша и все время дергают ребенка, чтобы он не бегал, не пачкался. Ребенка на прогулку нужно одевать  просто. Чтобы ребенок мог поиграть свободно.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плохую погоду, вы выходной день можно с ребенком почитать, послушать музыку, поиграть с ним, попеть песни.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Очень многие родители полагают, что ребенка в выходной день следует водить в кино, даже на картины, не очень для него понятные. Это только вредно для ребенка. Он сидит 2-3 часа в душном зале, быстрая смена кадров не только утомляет, но иногда и пугает ребенка. Ребенка-дошкольника следует брать на картины, созданные для его возраста.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Уважаемые родители!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Совсем нетрудно сделать так, чтобы выходной и вам, и ребенку доставил удовольствие, сблизил вас, укрепил любовь и уважение между вами.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http://static.freepik.com/free-photo/cartoon-drawings-by-children---vector_34-50123.jpg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929454" y="1357298"/>
            <a:ext cx="2105025" cy="44005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88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0" y="2464587"/>
            <a:ext cx="821533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Все мамы знают — ребенку надо больше гулять! Но, простая фраза «гуляем с пользой для ребенка», не всегда правильно толкуется мамами.  Многие мамы не знают, что прохладный нос, пятки и ручки не являются признаком переохлаждения. Поэтому поговорим о том, сколько по времени гулять, в какую погоду нужно гулять и как с пользой проводить время на прогулке.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Почему ребенку нужно много гулять?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 Свежий воздух необходим для правильной работы всех жизненно важных систем организма, в том числе мозга, что особенно важно для развития ребенка.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Свежий воздух очищает легкие от пыли и аллергенов, благодаря чему улучшается функционирование слизистой носа и верхних дыхательных путей.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Дополнительные затраты энергии во время прогулки (на поддержание температуры тела и двигательную активность) усиливают деятельность всех систем организма, в том числе сердечнососудистой и иммунной.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Контакт ребенка с разными факторами окружающей среды (дождь, ветер, мороз, жара) не дают угаснуть адаптационным механизмам организма и закаляют.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 действием ультрафиолетовых лучей в коже вырабатывается витамин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При недостатке этого витамина развивается рахит.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Прогулки способствуют профилактике близорукости. В помещении взгляд фокусируется только на близко расположенных объектах, а на улице – еще и на далеких, что является отличной профилактикой близорукости.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Прогулки дают новые впечатления и положительные эмоции, а от этого зависит интеллектуальное и социальное развитие ребенка. Прогулка – это время ребенка, пусть он сам выбирает, что делать, куда идти, сколько времени гулять. Будьте рядом, но не мешайте малышу познавать мир. Поощряйте совместные игры с другими детьми.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 одеваться?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Одевая ребенка на прогулку, необходимо приблизительно оценить температуру воздуха с учетом ветра.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Количество одежды должно быть умеренным, поскольку потливость вызывает простуды чаще, чем переохлаждение.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 ГУЛЯТЬ С ПОЛЬЗОЙ</a:t>
            </a:r>
            <a:endParaRPr kumimoji="0" 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ДЛЯ ЗДОРОВЬЯ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 ГУЛЯТЬ С ПОЛЬЗОЙ</a:t>
            </a:r>
            <a:endParaRPr kumimoji="0" 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ДЛЯ ЗДОРОВЬЯ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 ГУЛЯТЬ С ПОЛЬЗОЙ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ДЛЯ ЗДОРОВЬЯ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http://static.freepik.com/free-photo/cartoon-drawings-by-children---vector_34-50123.jpg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2844" y="214290"/>
            <a:ext cx="3929090" cy="23574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4993" name="Рисунок 3" descr="http://static.freepik.com/free-photo/cartoon-drawings-by-children---vector_34-5012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43" y="1142984"/>
            <a:ext cx="4601687" cy="1785950"/>
          </a:xfrm>
          <a:prstGeom prst="rect">
            <a:avLst/>
          </a:prstGeom>
          <a:noFill/>
        </p:spPr>
      </p:pic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3357562"/>
            <a:ext cx="81439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Главное требование к детской одежде – возможность активно двигаться, крутить головой, бегать, самостоятельно вставать после падений, прыгать, лазить по спортивным снарядам.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Гулять нужно активно. Пусть ваш ребенок вволю бегает, прыгает, лазит по детской площадке.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 определить, что ребенок замерз?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Основной критерий — поведение самого ребенка. Прохладный нос, прохладные пятки и ручки не являются признаками переохлаждения! На холод ребенок очень бурно реагирует — громко кричит, двигается. Кожа приобретает бледный оттенок.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он ни на что не жалуется, гуляйте спокойно.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 делать, если ребенок замерз?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Малыша возьмите на руки и согрейте своим теплом. Для ребенка постарше организуйте активные игры, он должен подвигаться, побегать.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Когда он немного согреется, оденьте его теплее, чтобы он снова не замерз; действуйте именно в таком порядке.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 делать, если ребенок перегрелся?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Первый признак перегрева — жажда, то есть ребенок просит пить.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Обеспечьте минимальное количество одежды. А проще говоря, разденьте малыша.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Дайте ему как можно больше жидкости — негазированную чистую или минеральную воду, сок, морс, компот.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500042"/>
            <a:ext cx="86439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28604"/>
            <a:ext cx="835824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ru-RU" sz="5400" b="1" i="1" dirty="0" smtClean="0">
              <a:solidFill>
                <a:srgbClr val="00B0F0"/>
              </a:solidFill>
            </a:endParaRPr>
          </a:p>
          <a:p>
            <a:r>
              <a:rPr lang="ru-RU" sz="5400" b="1" i="1" dirty="0" smtClean="0">
                <a:solidFill>
                  <a:srgbClr val="00B0F0"/>
                </a:solidFill>
              </a:rPr>
              <a:t>Спасибо за внимание !</a:t>
            </a:r>
            <a:endParaRPr lang="en-US" sz="5400" b="1" i="1" dirty="0" smtClean="0">
              <a:solidFill>
                <a:srgbClr val="00B0F0"/>
              </a:solidFill>
            </a:endParaRPr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r>
              <a:rPr lang="en-US" sz="1400" b="1" dirty="0" smtClean="0"/>
              <a:t>  </a:t>
            </a:r>
            <a:r>
              <a:rPr lang="ru-RU" sz="1400" b="1" dirty="0" smtClean="0"/>
              <a:t> </a:t>
            </a:r>
            <a:endParaRPr lang="ru-RU" sz="1400" dirty="0" smtClean="0"/>
          </a:p>
          <a:p>
            <a:r>
              <a:rPr lang="ru-RU" sz="1400" dirty="0" smtClean="0"/>
              <a:t> 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88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899592" y="764704"/>
            <a:ext cx="814705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u="sng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u="sng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u="sng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u="sng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Описание проекта</a:t>
            </a:r>
            <a:r>
              <a:rPr lang="ru-RU" sz="4000" b="1" u="sng" dirty="0">
                <a:solidFill>
                  <a:srgbClr val="FFFF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u="sng" dirty="0">
                <a:solidFill>
                  <a:srgbClr val="FFFFC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 smtClean="0">
              <a:solidFill>
                <a:srgbClr val="FFFF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3"/>
          <p:cNvSpPr>
            <a:spLocks noGrp="1"/>
          </p:cNvSpPr>
          <p:nvPr>
            <p:ph idx="1"/>
          </p:nvPr>
        </p:nvSpPr>
        <p:spPr>
          <a:xfrm>
            <a:off x="251520" y="1124744"/>
            <a:ext cx="8700820" cy="54006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200" b="1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>
                <a:latin typeface="Times New Roman" pitchFamily="18" charset="0"/>
              </a:rPr>
              <a:t>Участники проекта:</a:t>
            </a:r>
          </a:p>
          <a:p>
            <a:pPr algn="ctr">
              <a:lnSpc>
                <a:spcPct val="80000"/>
              </a:lnSpc>
              <a:buNone/>
            </a:pPr>
            <a:r>
              <a:rPr lang="ru-RU" sz="2200" b="1" dirty="0" smtClean="0">
                <a:latin typeface="Times New Roman" pitchFamily="18" charset="0"/>
              </a:rPr>
              <a:t> воспитатели группы, дети, родители.</a:t>
            </a:r>
            <a:endParaRPr lang="en-US" sz="2200" b="1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="1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>
                <a:latin typeface="Times New Roman" pitchFamily="18" charset="0"/>
              </a:rPr>
              <a:t>Сроки выполнения проекта:</a:t>
            </a:r>
            <a:r>
              <a:rPr lang="ru-RU" sz="2200" dirty="0" smtClean="0">
                <a:latin typeface="Times New Roman" pitchFamily="18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200" b="1" dirty="0" smtClean="0">
                <a:latin typeface="Times New Roman" pitchFamily="18" charset="0"/>
              </a:rPr>
              <a:t>Долгосрочный</a:t>
            </a:r>
            <a:endParaRPr lang="en-US" sz="2200" b="1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200" b="1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200" b="1" dirty="0" smtClean="0">
                <a:latin typeface="Times New Roman" pitchFamily="18" charset="0"/>
              </a:rPr>
              <a:t>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ПРОЕКТА: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/>
              <a:t>Укрепление  и сохранение психического и физического здоровья детей младшего дошкольного возраста</a:t>
            </a:r>
            <a:r>
              <a:rPr lang="en-US" sz="2400" dirty="0" smtClean="0"/>
              <a:t>.</a:t>
            </a:r>
            <a:endParaRPr lang="ru-RU" sz="2400" dirty="0" smtClean="0"/>
          </a:p>
        </p:txBody>
      </p:sp>
      <p:pic>
        <p:nvPicPr>
          <p:cNvPr id="30722" name="Picture 2" descr="смайл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15835" y="2276872"/>
            <a:ext cx="1564963" cy="96934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ОСНОВНЫЕ ЗАДАЧИ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203682"/>
              </p:ext>
            </p:extLst>
          </p:nvPr>
        </p:nvGraphicFramePr>
        <p:xfrm>
          <a:off x="500034" y="1285860"/>
          <a:ext cx="8443914" cy="5110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ПРЕДПОЛАГАЕМЫЙ РЕЗУЛЬТАТ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472518" cy="53959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i="1" u="sng" dirty="0" smtClean="0">
                <a:latin typeface="Times New Roman" pitchFamily="18" charset="0"/>
                <a:cs typeface="Times New Roman" pitchFamily="18" charset="0"/>
              </a:rPr>
              <a:t>Для детей: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Повышение эмоционального, психологического, физического благополучия.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Улучшение показателей здоровья.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Наличие потребностей в здоровом образе жизни и возможностей его обеспечения. </a:t>
            </a:r>
          </a:p>
          <a:p>
            <a:pPr>
              <a:buNone/>
            </a:pPr>
            <a:r>
              <a:rPr lang="ru-RU" sz="1800" b="1" i="1" u="sng" dirty="0" smtClean="0">
                <a:latin typeface="Times New Roman" pitchFamily="18" charset="0"/>
                <a:cs typeface="Times New Roman" pitchFamily="18" charset="0"/>
              </a:rPr>
              <a:t>Для родителей: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Сохранение и укрепление здоровья детей.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Физическая и психологическая подготовленность детей .</a:t>
            </a:r>
          </a:p>
          <a:p>
            <a:pPr>
              <a:buNone/>
            </a:pPr>
            <a:r>
              <a:rPr lang="ru-RU" sz="1800" b="1" i="1" u="sng" dirty="0" smtClean="0">
                <a:latin typeface="Times New Roman" pitchFamily="18" charset="0"/>
                <a:cs typeface="Times New Roman" pitchFamily="18" charset="0"/>
              </a:rPr>
              <a:t>Для педагогов: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Повышение теоретического уровня и профессионализма педагогов, использование разнообразных форм взаимодействия с родителями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целью повышения уровня знаний по проблеме укрепления и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сохранения здоровья детей 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2.Создание предметно развивающей среды, обеспечивающей эффективность оздоровительной работы.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Внедрение оздоровительных технологий, современных форм и новых методов работы по формированию здорового образа жизни у дошкольников.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Личностный и профессиональный рост. 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ЭТАПЫ РЕАЛИЗАЦИИ ПРОЕКТА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4200" b="1" dirty="0" smtClean="0"/>
              <a:t>ПОДГОТОВИТЕЛЬНЫЙ ЭТАП </a:t>
            </a:r>
            <a:endParaRPr lang="en-US" sz="4200" b="1" dirty="0" smtClean="0"/>
          </a:p>
          <a:p>
            <a:pPr marL="0" lvl="0" indent="2667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2667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lang="ru-RU" sz="4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Изучение уровня осведомленности и мотивации родителей в вопросах формирования, укрепления и поддержания здоровья дошкольников: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2667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4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анкетирование родителей ;</a:t>
            </a:r>
            <a:endParaRPr lang="en-US" sz="44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2667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4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обсуждение целей и задач проекта с родителями 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2667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Изучение  научно-методической литературы по проблеме: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2667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4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новых методик и технологий физического развития и оздоровления детей;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2667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4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существующих   инновационных форм работы  ;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2667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4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подбор новых более эффективных форм работы с родителями;</a:t>
            </a:r>
          </a:p>
          <a:p>
            <a:pPr marL="0" lvl="0" indent="2667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4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составление плана совместной работы с детьми, воспитателями и родителями ;</a:t>
            </a:r>
          </a:p>
          <a:p>
            <a:pPr marL="0" lvl="0" indent="2667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sz="4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подбор материала и оборудования для занятий, бесед, игр с детьми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ru-RU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lnSpc>
                <a:spcPct val="110000"/>
              </a:lnSpc>
              <a:buNone/>
            </a:pPr>
            <a:endParaRPr lang="ru-RU" sz="44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http://z9.on.ufanet.ru/c/big-smile-35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100392" y="260648"/>
            <a:ext cx="951359" cy="9099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031163" cy="9112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этап</a:t>
            </a:r>
            <a:br>
              <a:rPr lang="ru-RU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ДЕТЬМИ :</a:t>
            </a:r>
            <a:r>
              <a:rPr lang="ru-RU" sz="2700" u="sng" dirty="0" smtClean="0">
                <a:solidFill>
                  <a:srgbClr val="FFFF00"/>
                </a:solidFill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lang="ru-RU" sz="2700" u="sng" dirty="0" smtClean="0">
                <a:solidFill>
                  <a:srgbClr val="FFFF00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9D3232"/>
                </a:solidFill>
              </a:rPr>
              <a:t>  </a:t>
            </a:r>
          </a:p>
        </p:txBody>
      </p:sp>
      <p:sp>
        <p:nvSpPr>
          <p:cNvPr id="23554" name="Rectangle 3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5877272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Чтение художественной литературы: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К.Чуковский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«Доктор Айболит»,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Мойдодыр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Федорино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горе»,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Ю.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Тувим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Овощи», 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Барто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«Девочка чумазая» и т.д.</a:t>
            </a:r>
          </a:p>
          <a:p>
            <a:pPr>
              <a:buClr>
                <a:srgbClr val="FFFF00"/>
              </a:buClr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Загадки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 овощах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фруктах; пословицы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поговорки,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здоровье(приложение №3), загадки  о предметах личной гигиены и др.(приложение№2)</a:t>
            </a:r>
          </a:p>
          <a:p>
            <a:pPr>
              <a:buClr>
                <a:srgbClr val="FFFF00"/>
              </a:buClr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Беседы: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«Чистота – залог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здоровья»,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«Кто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спортом </a:t>
            </a:r>
          </a:p>
          <a:p>
            <a:pPr>
              <a:buClr>
                <a:srgbClr val="FFFF00"/>
              </a:buCl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занимается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здоровья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прибавляется», «Путешествие в  страну здоровья»( приложение №1),   «Правила поведения на прогулке» и др.</a:t>
            </a:r>
          </a:p>
          <a:p>
            <a:pPr>
              <a:buClr>
                <a:srgbClr val="FFFF00"/>
              </a:buClr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Дидактические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игры: «Во саду ли, в огороде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pPr>
              <a:buClr>
                <a:srgbClr val="FFFF00"/>
              </a:buClr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Режим дня»,  «Правила личной гигиены», «Первая помощь при травмах», «Полезная и вредная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еда»</a:t>
            </a:r>
          </a:p>
          <a:p>
            <a:pPr>
              <a:buClr>
                <a:srgbClr val="FFFF00"/>
              </a:buClr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Сюжетно-ролевая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игры: «Больница», 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Магазин»</a:t>
            </a:r>
          </a:p>
          <a:p>
            <a:pPr>
              <a:buClr>
                <a:srgbClr val="FFFF00"/>
              </a:buClr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Игра-драматизация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«Уроки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Мойдодыра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dirty="0" smtClean="0">
              <a:solidFill>
                <a:srgbClr val="8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с родителями</a:t>
            </a:r>
            <a:br>
              <a:rPr lang="ru-RU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«В помощь родителям!»</a:t>
            </a:r>
          </a:p>
        </p:txBody>
      </p:sp>
      <p:sp>
        <p:nvSpPr>
          <p:cNvPr id="43010" name="Rectangle 3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24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Консультации для родителей </a:t>
            </a:r>
            <a:r>
              <a:rPr lang="ru-RU" sz="2400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1)Стендовая информация</a:t>
            </a:r>
          </a:p>
          <a:p>
            <a:pPr>
              <a:lnSpc>
                <a:spcPct val="110000"/>
              </a:lnSpc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оформление консультаций для родителей по теме проекта: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«Как  провести с ребенком выходной день с пользой для здоровья » ;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  «Режим дня».( приложение № 6)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2)Открытый просмотр режимных моментов 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2.1.«Утренняя зарядка для детей» -</a:t>
            </a:r>
            <a:endParaRPr lang="en-US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 планируем пригласить родителей на зарядку.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2.2. Проведение подвижных игр на прогулке.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3) Провести консультации для родителей  на темы: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«Советы по укреплению здоровья детей» 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«Полезные привычки»;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«Здоровье и питание детей дошкольного возраста»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104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Система коррекционной и профилактической работы с дошкольниками с нарушением зрения 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201059"/>
            <a:ext cx="3505383" cy="40318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Упражнения для глаз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Релаксация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Физкультминутки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Коррекционные игры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Закаливающие процедуры</a:t>
            </a:r>
          </a:p>
          <a:p>
            <a:endParaRPr lang="ru-RU" dirty="0" smtClean="0"/>
          </a:p>
          <a:p>
            <a:r>
              <a:rPr lang="ru-RU" sz="2800" dirty="0" smtClean="0"/>
              <a:t>Рекомендованы для </a:t>
            </a:r>
          </a:p>
          <a:p>
            <a:r>
              <a:rPr lang="ru-RU" sz="2800" dirty="0" smtClean="0"/>
              <a:t>родителей</a:t>
            </a:r>
          </a:p>
          <a:p>
            <a:r>
              <a:rPr lang="ru-RU" sz="2800" dirty="0" smtClean="0"/>
              <a:t> для занятий </a:t>
            </a:r>
          </a:p>
          <a:p>
            <a:r>
              <a:rPr lang="ru-RU" sz="2800" dirty="0" smtClean="0"/>
              <a:t>с детьми дома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06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</TotalTime>
  <Words>1770</Words>
  <Application>Microsoft Office PowerPoint</Application>
  <PresentationFormat>Экран (4:3)</PresentationFormat>
  <Paragraphs>400</Paragraphs>
  <Slides>27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Поток</vt:lpstr>
      <vt:lpstr>Презентация PowerPoint</vt:lpstr>
      <vt:lpstr>Актуальность проекта</vt:lpstr>
      <vt:lpstr>    Описание проекта </vt:lpstr>
      <vt:lpstr>ОСНОВНЫЕ ЗАДАЧИ:</vt:lpstr>
      <vt:lpstr>ПРЕДПОЛАГАЕМЫЙ РЕЗУЛЬТАТ</vt:lpstr>
      <vt:lpstr>ЭТАПЫ РЕАЛИЗАЦИИ ПРОЕКТА</vt:lpstr>
      <vt:lpstr>Основной этап РАБОТА С ДЕТЬМИ :   </vt:lpstr>
      <vt:lpstr>Работа с родителями «В помощь родителям!»</vt:lpstr>
      <vt:lpstr>Система коррекционной и профилактической работы с дошкольниками с нарушением зрения </vt:lpstr>
      <vt:lpstr>Презентация PowerPoint</vt:lpstr>
      <vt:lpstr>Презентация PowerPoint</vt:lpstr>
      <vt:lpstr>Приложение №1 План – конспект беседы: «Чистота –залог здоровья»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проекта</dc:title>
  <dc:creator>RAM</dc:creator>
  <cp:lastModifiedBy>79204346831</cp:lastModifiedBy>
  <cp:revision>217</cp:revision>
  <dcterms:created xsi:type="dcterms:W3CDTF">2014-10-24T18:40:21Z</dcterms:created>
  <dcterms:modified xsi:type="dcterms:W3CDTF">2021-11-07T21:14:43Z</dcterms:modified>
</cp:coreProperties>
</file>